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2" r:id="rId5"/>
    <p:sldId id="258" r:id="rId6"/>
    <p:sldId id="263" r:id="rId7"/>
    <p:sldId id="259" r:id="rId8"/>
    <p:sldId id="264" r:id="rId9"/>
    <p:sldId id="265" r:id="rId10"/>
    <p:sldId id="266"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D3"/>
    <a:srgbClr val="F7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93" d="100"/>
          <a:sy n="93" d="100"/>
        </p:scale>
        <p:origin x="726" y="6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AA6E3E-AAF1-4D04-A34A-31019A802737}"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34B8B-861F-4704-AAA3-8D36E0DD0F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AA6E3E-AAF1-4D04-A34A-31019A802737}"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34B8B-861F-4704-AAA3-8D36E0DD0F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AA6E3E-AAF1-4D04-A34A-31019A802737}"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34B8B-861F-4704-AAA3-8D36E0DD0F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AA6E3E-AAF1-4D04-A34A-31019A802737}"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34B8B-861F-4704-AAA3-8D36E0DD0F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AA6E3E-AAF1-4D04-A34A-31019A802737}"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34B8B-861F-4704-AAA3-8D36E0DD0F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AA6E3E-AAF1-4D04-A34A-31019A802737}"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34B8B-861F-4704-AAA3-8D36E0DD0F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AA6E3E-AAF1-4D04-A34A-31019A802737}"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F34B8B-861F-4704-AAA3-8D36E0DD0F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AA6E3E-AAF1-4D04-A34A-31019A802737}"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F34B8B-861F-4704-AAA3-8D36E0DD0F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A6E3E-AAF1-4D04-A34A-31019A802737}"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F34B8B-861F-4704-AAA3-8D36E0DD0F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AA6E3E-AAF1-4D04-A34A-31019A802737}"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34B8B-861F-4704-AAA3-8D36E0DD0F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AA6E3E-AAF1-4D04-A34A-31019A802737}"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34B8B-861F-4704-AAA3-8D36E0DD0F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BAA6E3E-AAF1-4D04-A34A-31019A802737}" type="datetimeFigureOut">
              <a:rPr lang="en-US" smtClean="0"/>
              <a:t>2/20/2018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AF34B8B-861F-4704-AAA3-8D36E0DD0F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2.jpg"/><Relationship Id="rId5" Type="http://schemas.openxmlformats.org/officeDocument/2006/relationships/image" Target="../media/image11.jpeg"/><Relationship Id="rId10" Type="http://schemas.openxmlformats.org/officeDocument/2006/relationships/image" Target="../media/image21.jpg"/><Relationship Id="rId4" Type="http://schemas.openxmlformats.org/officeDocument/2006/relationships/image" Target="../media/image10.jpe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000114"/>
            <a:ext cx="4886332" cy="2188377"/>
          </a:xfrm>
        </p:spPr>
        <p:txBody>
          <a:bodyPr>
            <a:normAutofit fontScale="90000"/>
          </a:bodyPr>
          <a:lstStyle/>
          <a:p>
            <a:pPr algn="l"/>
            <a:r>
              <a:rPr lang="en-US" sz="6000" b="1" dirty="0">
                <a:solidFill>
                  <a:srgbClr val="0083D3"/>
                </a:solidFill>
                <a:latin typeface="Century Gothic" pitchFamily="34" charset="0"/>
              </a:rPr>
              <a:t>Serbian national Jamboree</a:t>
            </a:r>
          </a:p>
        </p:txBody>
      </p:sp>
      <p:sp>
        <p:nvSpPr>
          <p:cNvPr id="3" name="Subtitle 2"/>
          <p:cNvSpPr>
            <a:spLocks noGrp="1"/>
          </p:cNvSpPr>
          <p:nvPr>
            <p:ph type="subTitle" idx="1"/>
          </p:nvPr>
        </p:nvSpPr>
        <p:spPr>
          <a:xfrm>
            <a:off x="3656691" y="3188491"/>
            <a:ext cx="3986218" cy="1314450"/>
          </a:xfrm>
        </p:spPr>
        <p:txBody>
          <a:bodyPr>
            <a:normAutofit/>
          </a:bodyPr>
          <a:lstStyle/>
          <a:p>
            <a:pPr algn="l"/>
            <a:r>
              <a:rPr lang="x-none" sz="2000" dirty="0">
                <a:latin typeface="Century Gothic" pitchFamily="34" charset="0"/>
              </a:rPr>
              <a:t>Be</a:t>
            </a:r>
            <a:r>
              <a:rPr lang="en-US" sz="2000" dirty="0" err="1">
                <a:latin typeface="Century Gothic" pitchFamily="34" charset="0"/>
              </a:rPr>
              <a:t>lgrade</a:t>
            </a:r>
            <a:r>
              <a:rPr lang="x-none" sz="2000" dirty="0">
                <a:latin typeface="Century Gothic" pitchFamily="34" charset="0"/>
              </a:rPr>
              <a:t>, 27. 7. – 5. 8. 2018. </a:t>
            </a:r>
            <a:endParaRPr lang="en-US" sz="2000" dirty="0">
              <a:latin typeface="Century Gothic" pitchFamily="34" charset="0"/>
            </a:endParaRPr>
          </a:p>
        </p:txBody>
      </p:sp>
      <p:pic>
        <p:nvPicPr>
          <p:cNvPr id="1027" name="Picture 3" descr="D:\3PORTFOLIO\Zmaj od avale\SMOTRA\color-palette-23.jpg"/>
          <p:cNvPicPr>
            <a:picLocks noChangeAspect="1" noChangeArrowheads="1"/>
          </p:cNvPicPr>
          <p:nvPr/>
        </p:nvPicPr>
        <p:blipFill>
          <a:blip r:embed="rId4"/>
          <a:srcRect r="34722"/>
          <a:stretch>
            <a:fillRect/>
          </a:stretch>
        </p:blipFill>
        <p:spPr bwMode="auto">
          <a:xfrm>
            <a:off x="0" y="0"/>
            <a:ext cx="3357554" cy="5143500"/>
          </a:xfrm>
          <a:prstGeom prst="rect">
            <a:avLst/>
          </a:prstGeom>
          <a:noFill/>
        </p:spPr>
      </p:pic>
      <p:pic>
        <p:nvPicPr>
          <p:cNvPr id="7" name="Picture 10" descr="D:\3PORTFOLIO\Zmaj od avale\SMOTRA\promo\covek.png"/>
          <p:cNvPicPr>
            <a:picLocks noChangeAspect="1" noChangeArrowheads="1"/>
          </p:cNvPicPr>
          <p:nvPr/>
        </p:nvPicPr>
        <p:blipFill>
          <a:blip r:embed="rId5" cstate="print"/>
          <a:srcRect/>
          <a:stretch>
            <a:fillRect/>
          </a:stretch>
        </p:blipFill>
        <p:spPr bwMode="auto">
          <a:xfrm>
            <a:off x="8001024" y="357172"/>
            <a:ext cx="883179" cy="933446"/>
          </a:xfrm>
          <a:prstGeom prst="rect">
            <a:avLst/>
          </a:prstGeom>
          <a:noFill/>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38" y="0"/>
            <a:ext cx="3414592" cy="5143500"/>
          </a:xfrm>
          <a:prstGeom prst="rect">
            <a:avLst/>
          </a:prstGeom>
        </p:spPr>
      </p:pic>
      <p:sp>
        <p:nvSpPr>
          <p:cNvPr id="5" name="Oval 4"/>
          <p:cNvSpPr/>
          <p:nvPr/>
        </p:nvSpPr>
        <p:spPr>
          <a:xfrm>
            <a:off x="2857488" y="4572014"/>
            <a:ext cx="857256" cy="857256"/>
          </a:xfrm>
          <a:prstGeom prst="ellipse">
            <a:avLst/>
          </a:prstGeom>
          <a:solidFill>
            <a:srgbClr val="F7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Zeljko Joksimovic - Lane Moje (Eurovision 200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457299" y="2457049"/>
            <a:ext cx="229403" cy="2294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88" t="10634" r="388" b="39810"/>
          <a:stretch/>
        </p:blipFill>
        <p:spPr>
          <a:xfrm>
            <a:off x="-19304" y="0"/>
            <a:ext cx="9163304" cy="3026588"/>
          </a:xfrm>
          <a:prstGeom prst="rect">
            <a:avLst/>
          </a:prstGeom>
        </p:spPr>
      </p:pic>
      <p:pic>
        <p:nvPicPr>
          <p:cNvPr id="10" name="Picture 6" descr="D:\3PORTFOLIO\Zmaj od avale\SMOTRA\promo\pilula plava.png"/>
          <p:cNvPicPr>
            <a:picLocks noChangeAspect="1" noChangeArrowheads="1"/>
          </p:cNvPicPr>
          <p:nvPr/>
        </p:nvPicPr>
        <p:blipFill>
          <a:blip r:embed="rId3"/>
          <a:srcRect/>
          <a:stretch>
            <a:fillRect/>
          </a:stretch>
        </p:blipFill>
        <p:spPr bwMode="auto">
          <a:xfrm>
            <a:off x="4870300" y="72535"/>
            <a:ext cx="4168685" cy="869572"/>
          </a:xfrm>
          <a:prstGeom prst="rect">
            <a:avLst/>
          </a:prstGeom>
          <a:noFill/>
        </p:spPr>
      </p:pic>
      <p:sp>
        <p:nvSpPr>
          <p:cNvPr id="11" name="Subtitle 2"/>
          <p:cNvSpPr txBox="1">
            <a:spLocks/>
          </p:cNvSpPr>
          <p:nvPr/>
        </p:nvSpPr>
        <p:spPr>
          <a:xfrm>
            <a:off x="6012224" y="72535"/>
            <a:ext cx="2931998" cy="142294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x-none" sz="2000" b="1" i="0" u="none" strike="noStrike" kern="1200" cap="none" spc="0" normalizeH="0" baseline="0" noProof="0" dirty="0">
                <a:ln>
                  <a:noFill/>
                </a:ln>
                <a:solidFill>
                  <a:schemeClr val="bg1"/>
                </a:solidFill>
                <a:effectLst/>
                <a:uLnTx/>
                <a:uFillTx/>
                <a:latin typeface="Century Gothic" pitchFamily="34" charset="0"/>
                <a:ea typeface="+mn-ea"/>
                <a:cs typeface="+mn-cs"/>
              </a:rPr>
              <a:t>Scouting for all</a:t>
            </a:r>
            <a:endParaRPr kumimoji="0" lang="en-US" sz="2000" b="1" i="0" u="none" strike="noStrike" kern="1200" cap="none" spc="0" normalizeH="0" baseline="0" noProof="0" dirty="0">
              <a:ln>
                <a:noFill/>
              </a:ln>
              <a:solidFill>
                <a:schemeClr val="bg1"/>
              </a:solidFill>
              <a:effectLst/>
              <a:uLnTx/>
              <a:uFillTx/>
              <a:latin typeface="Century Gothic" pitchFamily="34" charset="0"/>
              <a:ea typeface="+mn-ea"/>
              <a:cs typeface="+mn-cs"/>
            </a:endParaRPr>
          </a:p>
        </p:txBody>
      </p:sp>
      <p:sp>
        <p:nvSpPr>
          <p:cNvPr id="12" name="TextBox 11"/>
          <p:cNvSpPr txBox="1"/>
          <p:nvPr/>
        </p:nvSpPr>
        <p:spPr>
          <a:xfrm>
            <a:off x="5279224" y="322655"/>
            <a:ext cx="3664998" cy="369332"/>
          </a:xfrm>
          <a:prstGeom prst="rect">
            <a:avLst/>
          </a:prstGeom>
          <a:noFill/>
        </p:spPr>
        <p:txBody>
          <a:bodyPr wrap="square" rtlCol="0">
            <a:spAutoFit/>
          </a:bodyPr>
          <a:lstStyle/>
          <a:p>
            <a:r>
              <a:rPr lang="x-none" dirty="0">
                <a:solidFill>
                  <a:schemeClr val="bg1"/>
                </a:solidFill>
                <a:latin typeface="Century Gothic" pitchFamily="34" charset="0"/>
              </a:rPr>
              <a:t>10. </a:t>
            </a:r>
            <a:r>
              <a:rPr lang="en-US" dirty="0">
                <a:solidFill>
                  <a:schemeClr val="bg1"/>
                </a:solidFill>
                <a:latin typeface="Century Gothic" pitchFamily="34" charset="0"/>
              </a:rPr>
              <a:t>Serbian National Jamboree</a:t>
            </a:r>
          </a:p>
        </p:txBody>
      </p:sp>
      <p:sp>
        <p:nvSpPr>
          <p:cNvPr id="13" name="Title 1"/>
          <p:cNvSpPr txBox="1">
            <a:spLocks/>
          </p:cNvSpPr>
          <p:nvPr/>
        </p:nvSpPr>
        <p:spPr>
          <a:xfrm>
            <a:off x="1142976" y="3000378"/>
            <a:ext cx="3457572" cy="18573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srgbClr val="0083D3"/>
                </a:solidFill>
                <a:latin typeface="Century Gothic" pitchFamily="34" charset="0"/>
                <a:ea typeface="+mj-ea"/>
                <a:cs typeface="+mj-cs"/>
              </a:rPr>
              <a:t>Belgrade</a:t>
            </a:r>
            <a:r>
              <a:rPr kumimoji="0" lang="x-none" sz="2800" b="1" i="0" u="none" strike="noStrike" kern="1200" cap="none" spc="0" normalizeH="0" baseline="0" noProof="0" dirty="0">
                <a:ln>
                  <a:noFill/>
                </a:ln>
                <a:solidFill>
                  <a:srgbClr val="0083D3"/>
                </a:solidFill>
                <a:effectLst/>
                <a:uLnTx/>
                <a:uFillTx/>
                <a:latin typeface="Century Gothic" pitchFamily="34" charset="0"/>
                <a:ea typeface="+mj-ea"/>
                <a:cs typeface="+mj-cs"/>
              </a:rPr>
              <a:t/>
            </a:r>
            <a:br>
              <a:rPr kumimoji="0" lang="x-none" sz="2800" b="1" i="0" u="none" strike="noStrike" kern="1200" cap="none" spc="0" normalizeH="0" baseline="0" noProof="0" dirty="0">
                <a:ln>
                  <a:noFill/>
                </a:ln>
                <a:solidFill>
                  <a:srgbClr val="0083D3"/>
                </a:solidFill>
                <a:effectLst/>
                <a:uLnTx/>
                <a:uFillTx/>
                <a:latin typeface="Century Gothic" pitchFamily="34" charset="0"/>
                <a:ea typeface="+mj-ea"/>
                <a:cs typeface="+mj-cs"/>
              </a:rPr>
            </a:br>
            <a:r>
              <a:rPr kumimoji="0" lang="en-US" sz="2800" b="1" i="0" u="none" strike="noStrike" kern="1200" cap="none" spc="0" normalizeH="0" baseline="0" noProof="0" dirty="0">
                <a:ln>
                  <a:noFill/>
                </a:ln>
                <a:solidFill>
                  <a:srgbClr val="0083D3"/>
                </a:solidFill>
                <a:effectLst/>
                <a:uLnTx/>
                <a:uFillTx/>
                <a:latin typeface="Century Gothic" pitchFamily="34" charset="0"/>
                <a:ea typeface="+mj-ea"/>
                <a:cs typeface="+mj-cs"/>
              </a:rPr>
              <a:t>27.07 – 05.08.2018.</a:t>
            </a:r>
            <a:r>
              <a:rPr kumimoji="0" lang="x-none" sz="28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rPr>
              <a:t/>
            </a:r>
            <a:br>
              <a:rPr kumimoji="0" lang="x-none" sz="28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rPr>
            </a:br>
            <a:endParaRPr kumimoji="0" lang="en-US" sz="28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endParaRPr>
          </a:p>
        </p:txBody>
      </p:sp>
      <p:sp>
        <p:nvSpPr>
          <p:cNvPr id="14" name="Oval 13"/>
          <p:cNvSpPr/>
          <p:nvPr/>
        </p:nvSpPr>
        <p:spPr>
          <a:xfrm>
            <a:off x="1214414" y="4357700"/>
            <a:ext cx="357190" cy="357190"/>
          </a:xfrm>
          <a:prstGeom prst="ellipse">
            <a:avLst/>
          </a:prstGeom>
          <a:solidFill>
            <a:srgbClr val="F7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603037" y="3349773"/>
            <a:ext cx="4435948" cy="1600438"/>
          </a:xfrm>
          <a:prstGeom prst="rect">
            <a:avLst/>
          </a:prstGeom>
          <a:noFill/>
        </p:spPr>
        <p:txBody>
          <a:bodyPr wrap="square" rtlCol="0">
            <a:spAutoFit/>
          </a:bodyPr>
          <a:lstStyle/>
          <a:p>
            <a:r>
              <a:rPr lang="en-US" sz="1400" dirty="0"/>
              <a:t>A</a:t>
            </a:r>
            <a:r>
              <a:rPr lang="x-none" sz="1400" dirty="0"/>
              <a:t>n Island in the Sava river, a popular leisu</a:t>
            </a:r>
            <a:r>
              <a:rPr lang="en-GB" sz="1400" dirty="0"/>
              <a:t>r</a:t>
            </a:r>
            <a:r>
              <a:rPr lang="x-none" sz="1400" dirty="0"/>
              <a:t>e area situated on the outskirts of Belgrade. The program will include traditional scouting activities, such as pionering and camping skills, but will also </a:t>
            </a:r>
            <a:r>
              <a:rPr lang="x-none" sz="1400" dirty="0" smtClean="0"/>
              <a:t>offer </a:t>
            </a:r>
            <a:r>
              <a:rPr lang="x-none" sz="1400" dirty="0"/>
              <a:t>an oportunity for exploring the city and </a:t>
            </a:r>
            <a:r>
              <a:rPr lang="x-none" sz="1400" dirty="0" smtClean="0"/>
              <a:t>i</a:t>
            </a:r>
            <a:r>
              <a:rPr lang="en-US" sz="1400" dirty="0" smtClean="0"/>
              <a:t>t</a:t>
            </a:r>
            <a:r>
              <a:rPr lang="x-none" sz="1400" dirty="0" smtClean="0"/>
              <a:t>s </a:t>
            </a:r>
            <a:r>
              <a:rPr lang="x-none" sz="1400" dirty="0"/>
              <a:t>rich cultural heritage. In addition, scout units from Serbia will be offering possibilities for home hospitality before or after ’’Smotra“.</a:t>
            </a:r>
            <a:endParaRPr lang="en-US" sz="1400" dirty="0">
              <a:latin typeface="Century Gothic" pitchFamily="34" charset="0"/>
            </a:endParaRPr>
          </a:p>
        </p:txBody>
      </p:sp>
      <p:sp>
        <p:nvSpPr>
          <p:cNvPr id="17" name="Subtitle 2"/>
          <p:cNvSpPr txBox="1">
            <a:spLocks/>
          </p:cNvSpPr>
          <p:nvPr/>
        </p:nvSpPr>
        <p:spPr>
          <a:xfrm>
            <a:off x="4674475" y="3064021"/>
            <a:ext cx="3572422" cy="285752"/>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200" b="1" dirty="0">
                <a:solidFill>
                  <a:schemeClr val="tx1">
                    <a:lumMod val="85000"/>
                    <a:lumOff val="15000"/>
                  </a:schemeClr>
                </a:solidFill>
                <a:latin typeface="Century Gothic" pitchFamily="34" charset="0"/>
              </a:rPr>
              <a:t>Ada </a:t>
            </a:r>
            <a:r>
              <a:rPr lang="en-US" sz="1200" b="1" dirty="0" err="1">
                <a:solidFill>
                  <a:schemeClr val="tx1">
                    <a:lumMod val="85000"/>
                    <a:lumOff val="15000"/>
                  </a:schemeClr>
                </a:solidFill>
                <a:latin typeface="Century Gothic" pitchFamily="34" charset="0"/>
              </a:rPr>
              <a:t>Ciganlija</a:t>
            </a:r>
            <a:endParaRPr kumimoji="0" lang="en-US" sz="1200" b="1" i="0" u="none" strike="noStrike" kern="1200" cap="none" spc="0" normalizeH="0" baseline="0" noProof="0" dirty="0">
              <a:ln>
                <a:noFill/>
              </a:ln>
              <a:solidFill>
                <a:schemeClr val="tx1">
                  <a:lumMod val="85000"/>
                  <a:lumOff val="15000"/>
                </a:schemeClr>
              </a:solidFill>
              <a:effectLst/>
              <a:uLnTx/>
              <a:uFillTx/>
              <a:latin typeface="Century Gothic" pitchFamily="34" charset="0"/>
            </a:endParaRPr>
          </a:p>
        </p:txBody>
      </p:sp>
    </p:spTree>
    <p:extLst>
      <p:ext uri="{BB962C8B-B14F-4D97-AF65-F5344CB8AC3E}">
        <p14:creationId xmlns:p14="http://schemas.microsoft.com/office/powerpoint/2010/main" val="49703963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4073"/>
          <a:stretch/>
        </p:blipFill>
        <p:spPr>
          <a:xfrm>
            <a:off x="0" y="-20538"/>
            <a:ext cx="9167306" cy="3152969"/>
          </a:xfrm>
          <a:prstGeom prst="rect">
            <a:avLst/>
          </a:prstGeom>
        </p:spPr>
      </p:pic>
      <p:pic>
        <p:nvPicPr>
          <p:cNvPr id="10" name="Picture 6" descr="D:\3PORTFOLIO\Zmaj od avale\SMOTRA\promo\pilula plava.png"/>
          <p:cNvPicPr>
            <a:picLocks noChangeAspect="1" noChangeArrowheads="1"/>
          </p:cNvPicPr>
          <p:nvPr/>
        </p:nvPicPr>
        <p:blipFill>
          <a:blip r:embed="rId3"/>
          <a:srcRect/>
          <a:stretch>
            <a:fillRect/>
          </a:stretch>
        </p:blipFill>
        <p:spPr bwMode="auto">
          <a:xfrm>
            <a:off x="1141020" y="142858"/>
            <a:ext cx="4168685" cy="869572"/>
          </a:xfrm>
          <a:prstGeom prst="rect">
            <a:avLst/>
          </a:prstGeom>
          <a:noFill/>
        </p:spPr>
      </p:pic>
      <p:sp>
        <p:nvSpPr>
          <p:cNvPr id="11" name="Subtitle 2"/>
          <p:cNvSpPr txBox="1">
            <a:spLocks/>
          </p:cNvSpPr>
          <p:nvPr/>
        </p:nvSpPr>
        <p:spPr>
          <a:xfrm>
            <a:off x="2282944" y="142858"/>
            <a:ext cx="2931998" cy="142294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x-none" sz="2000" b="1" i="0" u="none" strike="noStrike" kern="1200" cap="none" spc="0" normalizeH="0" baseline="0" noProof="0" dirty="0">
                <a:ln>
                  <a:noFill/>
                </a:ln>
                <a:solidFill>
                  <a:schemeClr val="bg1"/>
                </a:solidFill>
                <a:effectLst/>
                <a:uLnTx/>
                <a:uFillTx/>
                <a:latin typeface="Century Gothic" pitchFamily="34" charset="0"/>
                <a:ea typeface="+mn-ea"/>
                <a:cs typeface="+mn-cs"/>
              </a:rPr>
              <a:t>Scouting for all</a:t>
            </a:r>
            <a:endParaRPr kumimoji="0" lang="en-US" sz="2000" b="1" i="0" u="none" strike="noStrike" kern="1200" cap="none" spc="0" normalizeH="0" baseline="0" noProof="0" dirty="0">
              <a:ln>
                <a:noFill/>
              </a:ln>
              <a:solidFill>
                <a:schemeClr val="bg1"/>
              </a:solidFill>
              <a:effectLst/>
              <a:uLnTx/>
              <a:uFillTx/>
              <a:latin typeface="Century Gothic" pitchFamily="34" charset="0"/>
              <a:ea typeface="+mn-ea"/>
              <a:cs typeface="+mn-cs"/>
            </a:endParaRPr>
          </a:p>
        </p:txBody>
      </p:sp>
      <p:sp>
        <p:nvSpPr>
          <p:cNvPr id="12" name="TextBox 11"/>
          <p:cNvSpPr txBox="1"/>
          <p:nvPr/>
        </p:nvSpPr>
        <p:spPr>
          <a:xfrm>
            <a:off x="1549944" y="392978"/>
            <a:ext cx="3664998" cy="369332"/>
          </a:xfrm>
          <a:prstGeom prst="rect">
            <a:avLst/>
          </a:prstGeom>
          <a:noFill/>
        </p:spPr>
        <p:txBody>
          <a:bodyPr wrap="square" rtlCol="0">
            <a:spAutoFit/>
          </a:bodyPr>
          <a:lstStyle/>
          <a:p>
            <a:r>
              <a:rPr lang="x-none" dirty="0">
                <a:solidFill>
                  <a:schemeClr val="bg1"/>
                </a:solidFill>
                <a:latin typeface="Century Gothic" pitchFamily="34" charset="0"/>
              </a:rPr>
              <a:t>10. </a:t>
            </a:r>
            <a:r>
              <a:rPr lang="en-US" dirty="0">
                <a:solidFill>
                  <a:schemeClr val="bg1"/>
                </a:solidFill>
                <a:latin typeface="Century Gothic" pitchFamily="34" charset="0"/>
              </a:rPr>
              <a:t>Serbian National Jamboree</a:t>
            </a:r>
          </a:p>
        </p:txBody>
      </p:sp>
      <p:sp>
        <p:nvSpPr>
          <p:cNvPr id="13" name="Title 1"/>
          <p:cNvSpPr txBox="1">
            <a:spLocks/>
          </p:cNvSpPr>
          <p:nvPr/>
        </p:nvSpPr>
        <p:spPr>
          <a:xfrm>
            <a:off x="1142976" y="3000378"/>
            <a:ext cx="3457572" cy="18573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srgbClr val="0083D3"/>
                </a:solidFill>
                <a:latin typeface="Century Gothic" pitchFamily="34" charset="0"/>
                <a:ea typeface="+mj-ea"/>
                <a:cs typeface="+mj-cs"/>
              </a:rPr>
              <a:t>Belgrade</a:t>
            </a:r>
            <a:r>
              <a:rPr kumimoji="0" lang="x-none" sz="2800" b="1" i="0" u="none" strike="noStrike" kern="1200" cap="none" spc="0" normalizeH="0" baseline="0" noProof="0" dirty="0">
                <a:ln>
                  <a:noFill/>
                </a:ln>
                <a:solidFill>
                  <a:srgbClr val="0083D3"/>
                </a:solidFill>
                <a:effectLst/>
                <a:uLnTx/>
                <a:uFillTx/>
                <a:latin typeface="Century Gothic" pitchFamily="34" charset="0"/>
                <a:ea typeface="+mj-ea"/>
                <a:cs typeface="+mj-cs"/>
              </a:rPr>
              <a:t/>
            </a:r>
            <a:br>
              <a:rPr kumimoji="0" lang="x-none" sz="2800" b="1" i="0" u="none" strike="noStrike" kern="1200" cap="none" spc="0" normalizeH="0" baseline="0" noProof="0" dirty="0">
                <a:ln>
                  <a:noFill/>
                </a:ln>
                <a:solidFill>
                  <a:srgbClr val="0083D3"/>
                </a:solidFill>
                <a:effectLst/>
                <a:uLnTx/>
                <a:uFillTx/>
                <a:latin typeface="Century Gothic" pitchFamily="34" charset="0"/>
                <a:ea typeface="+mj-ea"/>
                <a:cs typeface="+mj-cs"/>
              </a:rPr>
            </a:br>
            <a:r>
              <a:rPr kumimoji="0" lang="en-US" sz="2800" b="1" i="0" u="none" strike="noStrike" kern="1200" cap="none" spc="0" normalizeH="0" baseline="0" noProof="0" dirty="0">
                <a:ln>
                  <a:noFill/>
                </a:ln>
                <a:solidFill>
                  <a:srgbClr val="0083D3"/>
                </a:solidFill>
                <a:effectLst/>
                <a:uLnTx/>
                <a:uFillTx/>
                <a:latin typeface="Century Gothic" pitchFamily="34" charset="0"/>
                <a:ea typeface="+mj-ea"/>
                <a:cs typeface="+mj-cs"/>
              </a:rPr>
              <a:t>27.07 – 05.08.2018.</a:t>
            </a:r>
            <a:r>
              <a:rPr kumimoji="0" lang="x-none" sz="28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rPr>
              <a:t/>
            </a:r>
            <a:br>
              <a:rPr kumimoji="0" lang="x-none" sz="28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rPr>
            </a:br>
            <a:endParaRPr kumimoji="0" lang="en-US" sz="28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endParaRPr>
          </a:p>
        </p:txBody>
      </p:sp>
      <p:sp>
        <p:nvSpPr>
          <p:cNvPr id="14" name="Oval 13"/>
          <p:cNvSpPr/>
          <p:nvPr/>
        </p:nvSpPr>
        <p:spPr>
          <a:xfrm>
            <a:off x="1214414" y="4357700"/>
            <a:ext cx="357190" cy="357190"/>
          </a:xfrm>
          <a:prstGeom prst="ellipse">
            <a:avLst/>
          </a:prstGeom>
          <a:solidFill>
            <a:srgbClr val="F7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600548" y="3701025"/>
            <a:ext cx="2500330" cy="900246"/>
          </a:xfrm>
          <a:prstGeom prst="rect">
            <a:avLst/>
          </a:prstGeom>
          <a:noFill/>
        </p:spPr>
        <p:txBody>
          <a:bodyPr wrap="square" rtlCol="0">
            <a:spAutoFit/>
          </a:bodyPr>
          <a:lstStyle/>
          <a:p>
            <a:r>
              <a:rPr lang="en-US" sz="1050" dirty="0">
                <a:latin typeface="Century Gothic" pitchFamily="34" charset="0"/>
              </a:rPr>
              <a:t>10 days packed with various exciting, challenging and unique activities that will help you meet other scouts, make friendships and explore the Serbian capital</a:t>
            </a:r>
          </a:p>
        </p:txBody>
      </p:sp>
      <p:sp>
        <p:nvSpPr>
          <p:cNvPr id="17" name="Subtitle 2"/>
          <p:cNvSpPr txBox="1">
            <a:spLocks/>
          </p:cNvSpPr>
          <p:nvPr/>
        </p:nvSpPr>
        <p:spPr>
          <a:xfrm>
            <a:off x="4671986" y="3415273"/>
            <a:ext cx="3572422" cy="285752"/>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200" b="1" dirty="0">
                <a:solidFill>
                  <a:schemeClr val="tx1">
                    <a:lumMod val="85000"/>
                    <a:lumOff val="15000"/>
                  </a:schemeClr>
                </a:solidFill>
                <a:latin typeface="Century Gothic" pitchFamily="34" charset="0"/>
              </a:rPr>
              <a:t>Ada </a:t>
            </a:r>
            <a:r>
              <a:rPr lang="en-US" sz="1200" b="1" dirty="0" err="1">
                <a:solidFill>
                  <a:schemeClr val="tx1">
                    <a:lumMod val="85000"/>
                    <a:lumOff val="15000"/>
                  </a:schemeClr>
                </a:solidFill>
                <a:latin typeface="Century Gothic" pitchFamily="34" charset="0"/>
              </a:rPr>
              <a:t>Ciganlija</a:t>
            </a:r>
            <a:endParaRPr kumimoji="0" lang="en-US" sz="1200" b="1" i="0" u="none" strike="noStrike" kern="1200" cap="none" spc="0" normalizeH="0" baseline="0" noProof="0" dirty="0">
              <a:ln>
                <a:noFill/>
              </a:ln>
              <a:solidFill>
                <a:schemeClr val="tx1">
                  <a:lumMod val="85000"/>
                  <a:lumOff val="15000"/>
                </a:schemeClr>
              </a:solidFill>
              <a:effectLst/>
              <a:uLnTx/>
              <a:uFillTx/>
              <a:latin typeface="Century Gothic" pitchFamily="34" charset="0"/>
            </a:endParaRPr>
          </a:p>
        </p:txBody>
      </p:sp>
    </p:spTree>
    <p:extLst>
      <p:ext uri="{BB962C8B-B14F-4D97-AF65-F5344CB8AC3E}">
        <p14:creationId xmlns:p14="http://schemas.microsoft.com/office/powerpoint/2010/main" val="196729944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095" b="15612"/>
          <a:stretch/>
        </p:blipFill>
        <p:spPr>
          <a:xfrm>
            <a:off x="5313634" y="0"/>
            <a:ext cx="3866878" cy="5157499"/>
          </a:xfrm>
          <a:prstGeom prst="rect">
            <a:avLst/>
          </a:prstGeom>
        </p:spPr>
      </p:pic>
      <p:pic>
        <p:nvPicPr>
          <p:cNvPr id="2054" name="Picture 6" descr="D:\3PORTFOLIO\Zmaj od avale\SMOTRA\promo\pilula plava.png"/>
          <p:cNvPicPr>
            <a:picLocks noChangeAspect="1" noChangeArrowheads="1"/>
          </p:cNvPicPr>
          <p:nvPr/>
        </p:nvPicPr>
        <p:blipFill>
          <a:blip r:embed="rId3"/>
          <a:srcRect/>
          <a:stretch>
            <a:fillRect/>
          </a:stretch>
        </p:blipFill>
        <p:spPr bwMode="auto">
          <a:xfrm>
            <a:off x="142844" y="285734"/>
            <a:ext cx="1255713" cy="261937"/>
          </a:xfrm>
          <a:prstGeom prst="rect">
            <a:avLst/>
          </a:prstGeom>
          <a:noFill/>
        </p:spPr>
      </p:pic>
      <p:sp>
        <p:nvSpPr>
          <p:cNvPr id="2" name="Title 1"/>
          <p:cNvSpPr>
            <a:spLocks noGrp="1"/>
          </p:cNvSpPr>
          <p:nvPr>
            <p:ph type="ctrTitle"/>
          </p:nvPr>
        </p:nvSpPr>
        <p:spPr>
          <a:xfrm>
            <a:off x="1285852" y="571486"/>
            <a:ext cx="3457572" cy="1857388"/>
          </a:xfrm>
        </p:spPr>
        <p:txBody>
          <a:bodyPr>
            <a:normAutofit/>
          </a:bodyPr>
          <a:lstStyle/>
          <a:p>
            <a:pPr algn="r"/>
            <a:r>
              <a:rPr lang="en-US" sz="2800" b="1" dirty="0">
                <a:solidFill>
                  <a:srgbClr val="0083D3"/>
                </a:solidFill>
                <a:latin typeface="Century Gothic" pitchFamily="34" charset="0"/>
              </a:rPr>
              <a:t>Program</a:t>
            </a:r>
            <a:r>
              <a:rPr lang="x-none" sz="2800" b="1" dirty="0">
                <a:solidFill>
                  <a:srgbClr val="0083D3"/>
                </a:solidFill>
                <a:latin typeface="Century Gothic" pitchFamily="34" charset="0"/>
              </a:rPr>
              <a:t/>
            </a:r>
            <a:br>
              <a:rPr lang="x-none" sz="2800" b="1" dirty="0">
                <a:solidFill>
                  <a:srgbClr val="0083D3"/>
                </a:solidFill>
                <a:latin typeface="Century Gothic" pitchFamily="34" charset="0"/>
              </a:rPr>
            </a:br>
            <a:r>
              <a:rPr lang="en-US" sz="2800" b="1" dirty="0">
                <a:solidFill>
                  <a:schemeClr val="tx1">
                    <a:lumMod val="85000"/>
                    <a:lumOff val="15000"/>
                  </a:schemeClr>
                </a:solidFill>
                <a:latin typeface="Century Gothic" pitchFamily="34" charset="0"/>
              </a:rPr>
              <a:t>areas</a:t>
            </a:r>
            <a:r>
              <a:rPr lang="x-none" sz="2800" b="1" dirty="0">
                <a:solidFill>
                  <a:schemeClr val="tx1">
                    <a:lumMod val="85000"/>
                    <a:lumOff val="15000"/>
                  </a:schemeClr>
                </a:solidFill>
                <a:latin typeface="Century Gothic" pitchFamily="34" charset="0"/>
              </a:rPr>
              <a:t/>
            </a:r>
            <a:br>
              <a:rPr lang="x-none" sz="2800" b="1" dirty="0">
                <a:solidFill>
                  <a:schemeClr val="tx1">
                    <a:lumMod val="85000"/>
                    <a:lumOff val="15000"/>
                  </a:schemeClr>
                </a:solidFill>
                <a:latin typeface="Century Gothic" pitchFamily="34" charset="0"/>
              </a:rPr>
            </a:br>
            <a:endParaRPr lang="en-US" sz="2800" b="1" dirty="0">
              <a:solidFill>
                <a:schemeClr val="tx1">
                  <a:lumMod val="85000"/>
                  <a:lumOff val="15000"/>
                </a:schemeClr>
              </a:solidFill>
              <a:latin typeface="Century Gothic" pitchFamily="34" charset="0"/>
            </a:endParaRPr>
          </a:p>
        </p:txBody>
      </p:sp>
      <p:sp>
        <p:nvSpPr>
          <p:cNvPr id="3" name="Subtitle 2"/>
          <p:cNvSpPr>
            <a:spLocks noGrp="1"/>
          </p:cNvSpPr>
          <p:nvPr>
            <p:ph type="subTitle" idx="1"/>
          </p:nvPr>
        </p:nvSpPr>
        <p:spPr>
          <a:xfrm>
            <a:off x="214282" y="285734"/>
            <a:ext cx="1428760" cy="428628"/>
          </a:xfrm>
        </p:spPr>
        <p:txBody>
          <a:bodyPr>
            <a:normAutofit/>
          </a:bodyPr>
          <a:lstStyle/>
          <a:p>
            <a:pPr algn="l"/>
            <a:r>
              <a:rPr lang="x-none" sz="1050" b="1" dirty="0">
                <a:solidFill>
                  <a:schemeClr val="bg1"/>
                </a:solidFill>
                <a:latin typeface="Century Gothic" pitchFamily="34" charset="0"/>
              </a:rPr>
              <a:t>Scouting for all</a:t>
            </a:r>
            <a:endParaRPr lang="en-US" sz="1050" b="1" dirty="0">
              <a:solidFill>
                <a:schemeClr val="bg1"/>
              </a:solidFill>
              <a:latin typeface="Century Gothic" pitchFamily="34" charset="0"/>
            </a:endParaRPr>
          </a:p>
        </p:txBody>
      </p:sp>
      <p:sp>
        <p:nvSpPr>
          <p:cNvPr id="5" name="Oval 4"/>
          <p:cNvSpPr/>
          <p:nvPr/>
        </p:nvSpPr>
        <p:spPr>
          <a:xfrm>
            <a:off x="4286248" y="1785932"/>
            <a:ext cx="357190" cy="357190"/>
          </a:xfrm>
          <a:prstGeom prst="ellipse">
            <a:avLst/>
          </a:prstGeom>
          <a:solidFill>
            <a:srgbClr val="F7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5582" y="2524127"/>
            <a:ext cx="2410234" cy="2862322"/>
          </a:xfrm>
          <a:prstGeom prst="rect">
            <a:avLst/>
          </a:prstGeom>
          <a:noFill/>
        </p:spPr>
        <p:txBody>
          <a:bodyPr wrap="square" rtlCol="0">
            <a:spAutoFit/>
          </a:bodyPr>
          <a:lstStyle/>
          <a:p>
            <a:r>
              <a:rPr lang="en-US" sz="1600" dirty="0">
                <a:solidFill>
                  <a:schemeClr val="tx1">
                    <a:lumMod val="85000"/>
                    <a:lumOff val="15000"/>
                  </a:schemeClr>
                </a:solidFill>
                <a:latin typeface="Century Gothic" pitchFamily="34" charset="0"/>
              </a:rPr>
              <a:t>Ropes and poles</a:t>
            </a:r>
          </a:p>
          <a:p>
            <a:r>
              <a:rPr lang="en-US" sz="1600" dirty="0">
                <a:solidFill>
                  <a:schemeClr val="tx1">
                    <a:lumMod val="85000"/>
                    <a:lumOff val="15000"/>
                  </a:schemeClr>
                </a:solidFill>
                <a:latin typeface="Century Gothic" pitchFamily="34" charset="0"/>
              </a:rPr>
              <a:t>Adventure day</a:t>
            </a:r>
          </a:p>
          <a:p>
            <a:r>
              <a:rPr lang="en-US" sz="1600" dirty="0">
                <a:solidFill>
                  <a:schemeClr val="tx1">
                    <a:lumMod val="85000"/>
                    <a:lumOff val="15000"/>
                  </a:schemeClr>
                </a:solidFill>
                <a:latin typeface="Century Gothic" pitchFamily="34" charset="0"/>
              </a:rPr>
              <a:t>Eureka</a:t>
            </a:r>
          </a:p>
          <a:p>
            <a:r>
              <a:rPr lang="en-US" sz="1600" dirty="0">
                <a:solidFill>
                  <a:schemeClr val="tx1">
                    <a:lumMod val="85000"/>
                    <a:lumOff val="15000"/>
                  </a:schemeClr>
                </a:solidFill>
                <a:latin typeface="Century Gothic" pitchFamily="34" charset="0"/>
              </a:rPr>
              <a:t>Time machine</a:t>
            </a:r>
          </a:p>
          <a:p>
            <a:r>
              <a:rPr lang="en-US" sz="1600" dirty="0">
                <a:solidFill>
                  <a:schemeClr val="tx1">
                    <a:lumMod val="85000"/>
                    <a:lumOff val="15000"/>
                  </a:schemeClr>
                </a:solidFill>
                <a:latin typeface="Century Gothic" pitchFamily="34" charset="0"/>
              </a:rPr>
              <a:t>World 2030</a:t>
            </a:r>
          </a:p>
          <a:p>
            <a:r>
              <a:rPr lang="en-US" sz="1600" dirty="0">
                <a:solidFill>
                  <a:schemeClr val="tx1">
                    <a:lumMod val="85000"/>
                    <a:lumOff val="15000"/>
                  </a:schemeClr>
                </a:solidFill>
                <a:latin typeface="Century Gothic" pitchFamily="34" charset="0"/>
              </a:rPr>
              <a:t>Scouts in action</a:t>
            </a:r>
          </a:p>
          <a:p>
            <a:r>
              <a:rPr lang="en-US" sz="1600" dirty="0">
                <a:solidFill>
                  <a:schemeClr val="tx1">
                    <a:lumMod val="85000"/>
                    <a:lumOff val="15000"/>
                  </a:schemeClr>
                </a:solidFill>
                <a:latin typeface="Century Gothic" pitchFamily="34" charset="0"/>
              </a:rPr>
              <a:t>Catch </a:t>
            </a:r>
            <a:r>
              <a:rPr lang="en-US" sz="1600" dirty="0" err="1">
                <a:solidFill>
                  <a:schemeClr val="tx1">
                    <a:lumMod val="85000"/>
                    <a:lumOff val="15000"/>
                  </a:schemeClr>
                </a:solidFill>
                <a:latin typeface="Century Gothic" pitchFamily="34" charset="0"/>
              </a:rPr>
              <a:t>Cvorko</a:t>
            </a:r>
            <a:endParaRPr lang="en-US" sz="1600" dirty="0">
              <a:solidFill>
                <a:schemeClr val="tx1">
                  <a:lumMod val="85000"/>
                  <a:lumOff val="15000"/>
                </a:schemeClr>
              </a:solidFill>
              <a:latin typeface="Century Gothic" pitchFamily="34" charset="0"/>
            </a:endParaRPr>
          </a:p>
          <a:p>
            <a:r>
              <a:rPr lang="en-US" sz="1600" dirty="0">
                <a:solidFill>
                  <a:schemeClr val="tx1">
                    <a:lumMod val="85000"/>
                    <a:lumOff val="15000"/>
                  </a:schemeClr>
                </a:solidFill>
                <a:latin typeface="Century Gothic" pitchFamily="34" charset="0"/>
              </a:rPr>
              <a:t>Bonus package</a:t>
            </a:r>
          </a:p>
          <a:p>
            <a:r>
              <a:rPr lang="en-US" sz="1600" dirty="0">
                <a:solidFill>
                  <a:schemeClr val="tx1">
                    <a:lumMod val="85000"/>
                    <a:lumOff val="15000"/>
                  </a:schemeClr>
                </a:solidFill>
                <a:latin typeface="Century Gothic" pitchFamily="34" charset="0"/>
              </a:rPr>
              <a:t>Field trip</a:t>
            </a:r>
          </a:p>
          <a:p>
            <a:endParaRPr lang="en-US" sz="1200" dirty="0">
              <a:solidFill>
                <a:schemeClr val="tx1">
                  <a:lumMod val="85000"/>
                  <a:lumOff val="15000"/>
                </a:schemeClr>
              </a:solidFill>
              <a:latin typeface="Century Gothic" pitchFamily="34" charset="0"/>
            </a:endParaRPr>
          </a:p>
          <a:p>
            <a:endParaRPr lang="en-US" sz="1200" dirty="0">
              <a:solidFill>
                <a:schemeClr val="tx1">
                  <a:lumMod val="85000"/>
                  <a:lumOff val="15000"/>
                </a:schemeClr>
              </a:solidFill>
              <a:latin typeface="Century Gothic" pitchFamily="34" charset="0"/>
            </a:endParaRPr>
          </a:p>
          <a:p>
            <a:endParaRPr lang="en-US" sz="1200" dirty="0">
              <a:solidFill>
                <a:schemeClr val="tx1">
                  <a:lumMod val="85000"/>
                  <a:lumOff val="15000"/>
                </a:schemeClr>
              </a:solidFill>
              <a:latin typeface="Century Gothic" pitchFamily="34" charset="0"/>
            </a:endParaRPr>
          </a:p>
        </p:txBody>
      </p:sp>
      <p:sp>
        <p:nvSpPr>
          <p:cNvPr id="8" name="TextBox 7"/>
          <p:cNvSpPr txBox="1"/>
          <p:nvPr/>
        </p:nvSpPr>
        <p:spPr>
          <a:xfrm>
            <a:off x="142844" y="642924"/>
            <a:ext cx="1785950" cy="276999"/>
          </a:xfrm>
          <a:prstGeom prst="rect">
            <a:avLst/>
          </a:prstGeom>
          <a:noFill/>
        </p:spPr>
        <p:txBody>
          <a:bodyPr wrap="square" rtlCol="0">
            <a:spAutoFit/>
          </a:bodyPr>
          <a:lstStyle/>
          <a:p>
            <a:r>
              <a:rPr lang="x-none" sz="1200" dirty="0">
                <a:solidFill>
                  <a:schemeClr val="tx1">
                    <a:lumMod val="50000"/>
                    <a:lumOff val="50000"/>
                  </a:schemeClr>
                </a:solidFill>
                <a:latin typeface="Century Gothic" pitchFamily="34" charset="0"/>
              </a:rPr>
              <a:t>10. </a:t>
            </a:r>
            <a:r>
              <a:rPr lang="en-US" sz="1200" dirty="0">
                <a:solidFill>
                  <a:schemeClr val="tx1">
                    <a:lumMod val="50000"/>
                    <a:lumOff val="50000"/>
                  </a:schemeClr>
                </a:solidFill>
                <a:latin typeface="Century Gothic" pitchFamily="34" charset="0"/>
              </a:rPr>
              <a:t>S</a:t>
            </a:r>
            <a:r>
              <a:rPr lang="x-none" sz="1200" dirty="0">
                <a:solidFill>
                  <a:schemeClr val="tx1">
                    <a:lumMod val="50000"/>
                    <a:lumOff val="50000"/>
                  </a:schemeClr>
                </a:solidFill>
                <a:latin typeface="Century Gothic" pitchFamily="34" charset="0"/>
              </a:rPr>
              <a:t>motra SIS</a:t>
            </a:r>
            <a:endParaRPr lang="en-US" sz="1200" dirty="0">
              <a:solidFill>
                <a:schemeClr val="tx1">
                  <a:lumMod val="50000"/>
                  <a:lumOff val="50000"/>
                </a:schemeClr>
              </a:solidFill>
              <a:latin typeface="Century Gothic" pitchFamily="34" charset="0"/>
            </a:endParaRPr>
          </a:p>
        </p:txBody>
      </p:sp>
      <p:sp>
        <p:nvSpPr>
          <p:cNvPr id="11" name="Subtitle 2"/>
          <p:cNvSpPr txBox="1">
            <a:spLocks/>
          </p:cNvSpPr>
          <p:nvPr/>
        </p:nvSpPr>
        <p:spPr>
          <a:xfrm>
            <a:off x="505582" y="2238375"/>
            <a:ext cx="3214710" cy="28575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noProof="0" dirty="0">
                <a:solidFill>
                  <a:schemeClr val="tx1">
                    <a:lumMod val="85000"/>
                    <a:lumOff val="15000"/>
                  </a:schemeClr>
                </a:solidFill>
                <a:latin typeface="Century Gothic" pitchFamily="34" charset="0"/>
              </a:rPr>
              <a:t>Theme - Scouting for all </a:t>
            </a:r>
            <a:endParaRPr kumimoji="0" lang="en-US" sz="2000" b="1" i="0" u="none" strike="noStrike" kern="1200" cap="none" spc="0" normalizeH="0" baseline="0" noProof="0" dirty="0">
              <a:ln>
                <a:noFill/>
              </a:ln>
              <a:solidFill>
                <a:schemeClr val="tx1">
                  <a:lumMod val="85000"/>
                  <a:lumOff val="15000"/>
                </a:schemeClr>
              </a:solidFill>
              <a:effectLst/>
              <a:uLnTx/>
              <a:uFillTx/>
              <a:latin typeface="Century Gothic" pitchFamily="34" charset="0"/>
            </a:endParaRPr>
          </a:p>
        </p:txBody>
      </p:sp>
      <p:pic>
        <p:nvPicPr>
          <p:cNvPr id="12" name="Picture 4" descr="D:\3PORTFOLIO\Zmaj od avale\SMOTRA\promo\oblak plavi.png"/>
          <p:cNvPicPr>
            <a:picLocks noChangeAspect="1" noChangeArrowheads="1"/>
          </p:cNvPicPr>
          <p:nvPr/>
        </p:nvPicPr>
        <p:blipFill>
          <a:blip r:embed="rId4"/>
          <a:srcRect/>
          <a:stretch>
            <a:fillRect/>
          </a:stretch>
        </p:blipFill>
        <p:spPr bwMode="auto">
          <a:xfrm>
            <a:off x="7715272" y="339502"/>
            <a:ext cx="1874838" cy="7889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6" descr="D:\3PORTFOLIO\Zmaj od avale\SMOTRA\promo\pilula plava.png"/>
          <p:cNvPicPr>
            <a:picLocks noChangeAspect="1" noChangeArrowheads="1"/>
          </p:cNvPicPr>
          <p:nvPr/>
        </p:nvPicPr>
        <p:blipFill>
          <a:blip r:embed="rId2"/>
          <a:srcRect/>
          <a:stretch>
            <a:fillRect/>
          </a:stretch>
        </p:blipFill>
        <p:spPr bwMode="auto">
          <a:xfrm>
            <a:off x="142844" y="285734"/>
            <a:ext cx="1255713" cy="261937"/>
          </a:xfrm>
          <a:prstGeom prst="rect">
            <a:avLst/>
          </a:prstGeom>
          <a:noFill/>
        </p:spPr>
      </p:pic>
      <p:sp>
        <p:nvSpPr>
          <p:cNvPr id="2" name="Title 1"/>
          <p:cNvSpPr>
            <a:spLocks noGrp="1"/>
          </p:cNvSpPr>
          <p:nvPr>
            <p:ph type="ctrTitle"/>
          </p:nvPr>
        </p:nvSpPr>
        <p:spPr>
          <a:xfrm>
            <a:off x="5214942" y="-4930"/>
            <a:ext cx="3457572" cy="1857388"/>
          </a:xfrm>
        </p:spPr>
        <p:txBody>
          <a:bodyPr>
            <a:normAutofit/>
          </a:bodyPr>
          <a:lstStyle/>
          <a:p>
            <a:pPr algn="r"/>
            <a:r>
              <a:rPr lang="en-US" sz="2800" b="1" dirty="0">
                <a:solidFill>
                  <a:srgbClr val="0083D3"/>
                </a:solidFill>
                <a:latin typeface="Century Gothic" pitchFamily="34" charset="0"/>
              </a:rPr>
              <a:t>Adventure</a:t>
            </a:r>
            <a:r>
              <a:rPr lang="x-none" sz="2800" b="1" dirty="0">
                <a:solidFill>
                  <a:srgbClr val="0083D3"/>
                </a:solidFill>
                <a:latin typeface="Century Gothic" pitchFamily="34" charset="0"/>
              </a:rPr>
              <a:t/>
            </a:r>
            <a:br>
              <a:rPr lang="x-none" sz="2800" b="1" dirty="0">
                <a:solidFill>
                  <a:srgbClr val="0083D3"/>
                </a:solidFill>
                <a:latin typeface="Century Gothic" pitchFamily="34" charset="0"/>
              </a:rPr>
            </a:br>
            <a:r>
              <a:rPr lang="x-none" sz="2800" b="1" dirty="0">
                <a:solidFill>
                  <a:schemeClr val="tx1">
                    <a:lumMod val="85000"/>
                    <a:lumOff val="15000"/>
                  </a:schemeClr>
                </a:solidFill>
                <a:latin typeface="Century Gothic" pitchFamily="34" charset="0"/>
              </a:rPr>
              <a:t/>
            </a:r>
            <a:br>
              <a:rPr lang="x-none" sz="2800" b="1" dirty="0">
                <a:solidFill>
                  <a:schemeClr val="tx1">
                    <a:lumMod val="85000"/>
                    <a:lumOff val="15000"/>
                  </a:schemeClr>
                </a:solidFill>
                <a:latin typeface="Century Gothic" pitchFamily="34" charset="0"/>
              </a:rPr>
            </a:br>
            <a:endParaRPr lang="en-US" sz="2800" b="1" dirty="0">
              <a:solidFill>
                <a:schemeClr val="tx1">
                  <a:lumMod val="85000"/>
                  <a:lumOff val="15000"/>
                </a:schemeClr>
              </a:solidFill>
              <a:latin typeface="Century Gothic" pitchFamily="34" charset="0"/>
            </a:endParaRPr>
          </a:p>
        </p:txBody>
      </p:sp>
      <p:sp>
        <p:nvSpPr>
          <p:cNvPr id="3" name="Subtitle 2"/>
          <p:cNvSpPr>
            <a:spLocks noGrp="1"/>
          </p:cNvSpPr>
          <p:nvPr>
            <p:ph type="subTitle" idx="1"/>
          </p:nvPr>
        </p:nvSpPr>
        <p:spPr>
          <a:xfrm>
            <a:off x="214282" y="285734"/>
            <a:ext cx="1428760" cy="428628"/>
          </a:xfrm>
        </p:spPr>
        <p:txBody>
          <a:bodyPr>
            <a:normAutofit/>
          </a:bodyPr>
          <a:lstStyle/>
          <a:p>
            <a:pPr algn="l"/>
            <a:r>
              <a:rPr lang="x-none" sz="1050" b="1" dirty="0">
                <a:solidFill>
                  <a:schemeClr val="bg1"/>
                </a:solidFill>
                <a:latin typeface="Century Gothic" pitchFamily="34" charset="0"/>
              </a:rPr>
              <a:t>Scouting for all</a:t>
            </a:r>
            <a:endParaRPr lang="en-US" sz="1050" b="1" dirty="0">
              <a:solidFill>
                <a:schemeClr val="bg1"/>
              </a:solidFill>
              <a:latin typeface="Century Gothic" pitchFamily="34" charset="0"/>
            </a:endParaRPr>
          </a:p>
        </p:txBody>
      </p:sp>
      <p:sp>
        <p:nvSpPr>
          <p:cNvPr id="5" name="Oval 4"/>
          <p:cNvSpPr/>
          <p:nvPr/>
        </p:nvSpPr>
        <p:spPr>
          <a:xfrm>
            <a:off x="621465" y="2245272"/>
            <a:ext cx="357190" cy="357190"/>
          </a:xfrm>
          <a:prstGeom prst="ellipse">
            <a:avLst/>
          </a:prstGeom>
          <a:solidFill>
            <a:srgbClr val="F7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36413" y="1066640"/>
            <a:ext cx="2500330" cy="2462213"/>
          </a:xfrm>
          <a:prstGeom prst="rect">
            <a:avLst/>
          </a:prstGeom>
          <a:noFill/>
        </p:spPr>
        <p:txBody>
          <a:bodyPr wrap="square" rtlCol="0">
            <a:spAutoFit/>
          </a:bodyPr>
          <a:lstStyle/>
          <a:p>
            <a:r>
              <a:rPr lang="en-US" sz="1400" dirty="0"/>
              <a:t>What a camp would be like with no adventure? This module offers a chance to take part in different activities in and around water, such as raft building, rowing, swimming and an opportunity to experience some completely new challenging activities. After this, the word adventure would get a completely new meaning? </a:t>
            </a:r>
          </a:p>
        </p:txBody>
      </p:sp>
      <p:sp>
        <p:nvSpPr>
          <p:cNvPr id="8" name="TextBox 7"/>
          <p:cNvSpPr txBox="1"/>
          <p:nvPr/>
        </p:nvSpPr>
        <p:spPr>
          <a:xfrm>
            <a:off x="142844" y="642924"/>
            <a:ext cx="1785950" cy="276999"/>
          </a:xfrm>
          <a:prstGeom prst="rect">
            <a:avLst/>
          </a:prstGeom>
          <a:noFill/>
        </p:spPr>
        <p:txBody>
          <a:bodyPr wrap="square" rtlCol="0">
            <a:spAutoFit/>
          </a:bodyPr>
          <a:lstStyle/>
          <a:p>
            <a:r>
              <a:rPr lang="x-none" sz="1200" dirty="0">
                <a:solidFill>
                  <a:schemeClr val="tx1">
                    <a:lumMod val="50000"/>
                    <a:lumOff val="50000"/>
                  </a:schemeClr>
                </a:solidFill>
                <a:latin typeface="Century Gothic" pitchFamily="34" charset="0"/>
              </a:rPr>
              <a:t>10. </a:t>
            </a:r>
            <a:r>
              <a:rPr lang="en-US" sz="1200" dirty="0">
                <a:solidFill>
                  <a:schemeClr val="tx1">
                    <a:lumMod val="50000"/>
                    <a:lumOff val="50000"/>
                  </a:schemeClr>
                </a:solidFill>
                <a:latin typeface="Century Gothic" pitchFamily="34" charset="0"/>
              </a:rPr>
              <a:t>S</a:t>
            </a:r>
            <a:r>
              <a:rPr lang="x-none" sz="1200" dirty="0">
                <a:solidFill>
                  <a:schemeClr val="tx1">
                    <a:lumMod val="50000"/>
                    <a:lumOff val="50000"/>
                  </a:schemeClr>
                </a:solidFill>
                <a:latin typeface="Century Gothic" pitchFamily="34" charset="0"/>
              </a:rPr>
              <a:t>motra SIS</a:t>
            </a:r>
            <a:endParaRPr lang="en-US" sz="1200" dirty="0">
              <a:solidFill>
                <a:schemeClr val="tx1">
                  <a:lumMod val="50000"/>
                  <a:lumOff val="50000"/>
                </a:schemeClr>
              </a:solidFill>
              <a:latin typeface="Century Gothic" pitchFamily="34" charset="0"/>
            </a:endParaRPr>
          </a:p>
        </p:txBody>
      </p:sp>
      <p:sp>
        <p:nvSpPr>
          <p:cNvPr id="11" name="Subtitle 2"/>
          <p:cNvSpPr txBox="1">
            <a:spLocks/>
          </p:cNvSpPr>
          <p:nvPr/>
        </p:nvSpPr>
        <p:spPr>
          <a:xfrm>
            <a:off x="7164288" y="627534"/>
            <a:ext cx="1428760" cy="285752"/>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noProof="0" dirty="0">
                <a:solidFill>
                  <a:schemeClr val="tx1">
                    <a:lumMod val="85000"/>
                    <a:lumOff val="15000"/>
                  </a:schemeClr>
                </a:solidFill>
                <a:latin typeface="Century Gothic" pitchFamily="34" charset="0"/>
              </a:rPr>
              <a:t>day</a:t>
            </a:r>
            <a:endParaRPr kumimoji="0" lang="en-US" sz="2400" b="1" i="0" u="none" strike="noStrike" kern="1200" cap="none" spc="0" normalizeH="0" baseline="0" noProof="0" dirty="0">
              <a:ln>
                <a:noFill/>
              </a:ln>
              <a:solidFill>
                <a:schemeClr val="tx1">
                  <a:lumMod val="85000"/>
                  <a:lumOff val="15000"/>
                </a:schemeClr>
              </a:solidFill>
              <a:effectLst/>
              <a:uLnTx/>
              <a:uFillTx/>
              <a:latin typeface="Century Gothic" pitchFamily="34" charset="0"/>
            </a:endParaRPr>
          </a:p>
        </p:txBody>
      </p:sp>
      <p:sp>
        <p:nvSpPr>
          <p:cNvPr id="14" name="TextBox 13"/>
          <p:cNvSpPr txBox="1"/>
          <p:nvPr/>
        </p:nvSpPr>
        <p:spPr>
          <a:xfrm>
            <a:off x="550027" y="2673900"/>
            <a:ext cx="2400344" cy="2462213"/>
          </a:xfrm>
          <a:prstGeom prst="rect">
            <a:avLst/>
          </a:prstGeom>
          <a:noFill/>
        </p:spPr>
        <p:txBody>
          <a:bodyPr wrap="square" rtlCol="0">
            <a:spAutoFit/>
          </a:bodyPr>
          <a:lstStyle/>
          <a:p>
            <a:r>
              <a:rPr lang="en-US" sz="1400" dirty="0"/>
              <a:t>What can you make with some ropes and poles? Participants will have a chance to showcase their creativity, their knot tying and tool using skills, but to also learn about new techniques of using natural resources in everyday life. Who knows, this might be the place for future architects and designers?</a:t>
            </a:r>
          </a:p>
        </p:txBody>
      </p:sp>
      <p:pic>
        <p:nvPicPr>
          <p:cNvPr id="4099" name="Picture 3" descr="D:\3PORTFOLIO\Zmaj od avale\SMOTRA\promo\manja.jpg"/>
          <p:cNvPicPr>
            <a:picLocks noChangeAspect="1" noChangeArrowheads="1"/>
          </p:cNvPicPr>
          <p:nvPr/>
        </p:nvPicPr>
        <p:blipFill>
          <a:blip r:embed="rId3"/>
          <a:srcRect l="33649" r="42874"/>
          <a:stretch>
            <a:fillRect/>
          </a:stretch>
        </p:blipFill>
        <p:spPr bwMode="auto">
          <a:xfrm>
            <a:off x="3143240" y="0"/>
            <a:ext cx="2143140" cy="5143500"/>
          </a:xfrm>
          <a:prstGeom prst="rect">
            <a:avLst/>
          </a:prstGeom>
          <a:noFill/>
        </p:spPr>
      </p:pic>
      <p:sp>
        <p:nvSpPr>
          <p:cNvPr id="27" name="Title 1"/>
          <p:cNvSpPr txBox="1">
            <a:spLocks/>
          </p:cNvSpPr>
          <p:nvPr/>
        </p:nvSpPr>
        <p:spPr>
          <a:xfrm>
            <a:off x="550027" y="959388"/>
            <a:ext cx="2043154" cy="18573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dirty="0">
                <a:solidFill>
                  <a:srgbClr val="0083D3"/>
                </a:solidFill>
                <a:latin typeface="Century Gothic" pitchFamily="34" charset="0"/>
                <a:ea typeface="+mj-ea"/>
                <a:cs typeface="+mj-cs"/>
              </a:rPr>
              <a:t>Ropes and</a:t>
            </a:r>
            <a:r>
              <a:rPr kumimoji="0" lang="x-none" sz="2400" b="1" i="0" u="none" strike="noStrike" kern="1200" cap="none" spc="0" normalizeH="0" baseline="0" noProof="0" dirty="0">
                <a:ln>
                  <a:noFill/>
                </a:ln>
                <a:solidFill>
                  <a:srgbClr val="0083D3"/>
                </a:solidFill>
                <a:effectLst/>
                <a:uLnTx/>
                <a:uFillTx/>
                <a:latin typeface="Century Gothic" pitchFamily="34" charset="0"/>
                <a:ea typeface="+mj-ea"/>
                <a:cs typeface="+mj-cs"/>
              </a:rPr>
              <a:t/>
            </a:r>
            <a:br>
              <a:rPr kumimoji="0" lang="x-none" sz="2400" b="1" i="0" u="none" strike="noStrike" kern="1200" cap="none" spc="0" normalizeH="0" baseline="0" noProof="0" dirty="0">
                <a:ln>
                  <a:noFill/>
                </a:ln>
                <a:solidFill>
                  <a:srgbClr val="0083D3"/>
                </a:solidFill>
                <a:effectLst/>
                <a:uLnTx/>
                <a:uFillTx/>
                <a:latin typeface="Century Gothic" pitchFamily="34" charset="0"/>
                <a:ea typeface="+mj-ea"/>
                <a:cs typeface="+mj-cs"/>
              </a:rPr>
            </a:br>
            <a:r>
              <a:rPr lang="en-US" sz="2400" b="1" dirty="0">
                <a:solidFill>
                  <a:schemeClr val="tx1">
                    <a:lumMod val="85000"/>
                    <a:lumOff val="15000"/>
                  </a:schemeClr>
                </a:solidFill>
                <a:latin typeface="Century Gothic" pitchFamily="34" charset="0"/>
                <a:ea typeface="+mj-ea"/>
                <a:cs typeface="+mj-cs"/>
              </a:rPr>
              <a:t>poles</a:t>
            </a:r>
            <a:r>
              <a:rPr kumimoji="0" lang="x-none" sz="24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rPr>
              <a:t/>
            </a:r>
            <a:br>
              <a:rPr kumimoji="0" lang="x-none" sz="24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rPr>
            </a:br>
            <a:endParaRPr kumimoji="0" lang="en-US" sz="24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endParaRPr>
          </a:p>
        </p:txBody>
      </p:sp>
    </p:spTree>
    <p:extLst>
      <p:ext uri="{BB962C8B-B14F-4D97-AF65-F5344CB8AC3E}">
        <p14:creationId xmlns:p14="http://schemas.microsoft.com/office/powerpoint/2010/main" val="306450738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714494"/>
            <a:ext cx="2143108" cy="1714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26" name="Picture 6" descr="D:\3PORTFOLIO\Zmaj od avale\SMOTRA\promo\pilula plava.png"/>
          <p:cNvPicPr>
            <a:picLocks noChangeAspect="1" noChangeArrowheads="1"/>
          </p:cNvPicPr>
          <p:nvPr/>
        </p:nvPicPr>
        <p:blipFill>
          <a:blip r:embed="rId2"/>
          <a:srcRect/>
          <a:stretch>
            <a:fillRect/>
          </a:stretch>
        </p:blipFill>
        <p:spPr bwMode="auto">
          <a:xfrm>
            <a:off x="142844" y="285734"/>
            <a:ext cx="1255713" cy="261937"/>
          </a:xfrm>
          <a:prstGeom prst="rect">
            <a:avLst/>
          </a:prstGeom>
          <a:noFill/>
        </p:spPr>
      </p:pic>
      <p:sp>
        <p:nvSpPr>
          <p:cNvPr id="23" name="Rectangle 22"/>
          <p:cNvSpPr/>
          <p:nvPr/>
        </p:nvSpPr>
        <p:spPr>
          <a:xfrm>
            <a:off x="2000232" y="3429006"/>
            <a:ext cx="2143108" cy="1714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22" name="Rectangle 21"/>
          <p:cNvSpPr/>
          <p:nvPr/>
        </p:nvSpPr>
        <p:spPr>
          <a:xfrm>
            <a:off x="2143108" y="0"/>
            <a:ext cx="2000232" cy="1714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2" name="Title 1"/>
          <p:cNvSpPr>
            <a:spLocks noGrp="1"/>
          </p:cNvSpPr>
          <p:nvPr>
            <p:ph type="ctrTitle"/>
          </p:nvPr>
        </p:nvSpPr>
        <p:spPr>
          <a:xfrm>
            <a:off x="5214942" y="500048"/>
            <a:ext cx="3457572" cy="1857388"/>
          </a:xfrm>
        </p:spPr>
        <p:txBody>
          <a:bodyPr>
            <a:normAutofit/>
          </a:bodyPr>
          <a:lstStyle/>
          <a:p>
            <a:pPr algn="l"/>
            <a:r>
              <a:rPr lang="en-US" sz="2800" b="1" dirty="0">
                <a:solidFill>
                  <a:srgbClr val="0083D3"/>
                </a:solidFill>
                <a:latin typeface="Century Gothic" pitchFamily="34" charset="0"/>
              </a:rPr>
              <a:t>Time </a:t>
            </a:r>
            <a:r>
              <a:rPr lang="x-none" sz="2800" b="1" dirty="0">
                <a:solidFill>
                  <a:srgbClr val="0083D3"/>
                </a:solidFill>
                <a:latin typeface="Century Gothic" pitchFamily="34" charset="0"/>
              </a:rPr>
              <a:t/>
            </a:r>
            <a:br>
              <a:rPr lang="x-none" sz="2800" b="1" dirty="0">
                <a:solidFill>
                  <a:srgbClr val="0083D3"/>
                </a:solidFill>
                <a:latin typeface="Century Gothic" pitchFamily="34" charset="0"/>
              </a:rPr>
            </a:br>
            <a:r>
              <a:rPr lang="en-US" sz="2800" b="1" dirty="0">
                <a:solidFill>
                  <a:srgbClr val="0083D3"/>
                </a:solidFill>
                <a:latin typeface="Century Gothic" pitchFamily="34" charset="0"/>
              </a:rPr>
              <a:t>machine</a:t>
            </a:r>
            <a:r>
              <a:rPr lang="x-none" sz="2800" b="1" dirty="0">
                <a:solidFill>
                  <a:schemeClr val="tx1">
                    <a:lumMod val="85000"/>
                    <a:lumOff val="15000"/>
                  </a:schemeClr>
                </a:solidFill>
                <a:latin typeface="Century Gothic" pitchFamily="34" charset="0"/>
              </a:rPr>
              <a:t/>
            </a:r>
            <a:br>
              <a:rPr lang="x-none" sz="2800" b="1" dirty="0">
                <a:solidFill>
                  <a:schemeClr val="tx1">
                    <a:lumMod val="85000"/>
                    <a:lumOff val="15000"/>
                  </a:schemeClr>
                </a:solidFill>
                <a:latin typeface="Century Gothic" pitchFamily="34" charset="0"/>
              </a:rPr>
            </a:br>
            <a:endParaRPr lang="en-US" sz="2800" b="1" dirty="0">
              <a:solidFill>
                <a:schemeClr val="tx1">
                  <a:lumMod val="85000"/>
                  <a:lumOff val="15000"/>
                </a:schemeClr>
              </a:solidFill>
              <a:latin typeface="Century Gothic" pitchFamily="34" charset="0"/>
            </a:endParaRPr>
          </a:p>
        </p:txBody>
      </p:sp>
      <p:sp>
        <p:nvSpPr>
          <p:cNvPr id="3" name="Subtitle 2"/>
          <p:cNvSpPr>
            <a:spLocks noGrp="1"/>
          </p:cNvSpPr>
          <p:nvPr>
            <p:ph type="subTitle" idx="1"/>
          </p:nvPr>
        </p:nvSpPr>
        <p:spPr>
          <a:xfrm>
            <a:off x="214282" y="285734"/>
            <a:ext cx="1428760" cy="428628"/>
          </a:xfrm>
        </p:spPr>
        <p:txBody>
          <a:bodyPr>
            <a:normAutofit/>
          </a:bodyPr>
          <a:lstStyle/>
          <a:p>
            <a:pPr algn="l"/>
            <a:r>
              <a:rPr lang="x-none" sz="1050" b="1" dirty="0">
                <a:solidFill>
                  <a:schemeClr val="bg1"/>
                </a:solidFill>
                <a:latin typeface="Century Gothic" pitchFamily="34" charset="0"/>
              </a:rPr>
              <a:t>Scouting for all</a:t>
            </a:r>
            <a:endParaRPr lang="en-US" sz="1050" b="1" dirty="0">
              <a:solidFill>
                <a:schemeClr val="bg1"/>
              </a:solidFill>
              <a:latin typeface="Century Gothic" pitchFamily="34" charset="0"/>
            </a:endParaRPr>
          </a:p>
        </p:txBody>
      </p:sp>
      <p:sp>
        <p:nvSpPr>
          <p:cNvPr id="5" name="Oval 4"/>
          <p:cNvSpPr/>
          <p:nvPr/>
        </p:nvSpPr>
        <p:spPr>
          <a:xfrm>
            <a:off x="5286380" y="1714494"/>
            <a:ext cx="357190" cy="357190"/>
          </a:xfrm>
          <a:prstGeom prst="ellipse">
            <a:avLst/>
          </a:prstGeom>
          <a:solidFill>
            <a:srgbClr val="F7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14942" y="2214560"/>
            <a:ext cx="3533522" cy="1384995"/>
          </a:xfrm>
          <a:prstGeom prst="rect">
            <a:avLst/>
          </a:prstGeom>
          <a:noFill/>
        </p:spPr>
        <p:txBody>
          <a:bodyPr wrap="square" rtlCol="0">
            <a:spAutoFit/>
          </a:bodyPr>
          <a:lstStyle/>
          <a:p>
            <a:pPr lvl="0"/>
            <a:r>
              <a:rPr lang="en-US" sz="1050" dirty="0"/>
              <a:t>What was fashion like 200 years ago? How were weapons made then? What toys did children use to play with in the past? You will learn the answers to all these questions once you board a time machine and go back to different periods in Serbian history. The Time machine will take them to some unexpected places, such as underground tunnels or old houses, but will also bring them back to present and show them the hidden worlds of art. </a:t>
            </a:r>
            <a:endParaRPr lang="en-US" sz="1050" dirty="0">
              <a:latin typeface="Century Gothic" pitchFamily="34" charset="0"/>
            </a:endParaRPr>
          </a:p>
        </p:txBody>
      </p:sp>
      <p:sp>
        <p:nvSpPr>
          <p:cNvPr id="8" name="TextBox 7"/>
          <p:cNvSpPr txBox="1"/>
          <p:nvPr/>
        </p:nvSpPr>
        <p:spPr>
          <a:xfrm>
            <a:off x="142844" y="642924"/>
            <a:ext cx="1785950" cy="276999"/>
          </a:xfrm>
          <a:prstGeom prst="rect">
            <a:avLst/>
          </a:prstGeom>
          <a:noFill/>
        </p:spPr>
        <p:txBody>
          <a:bodyPr wrap="square" rtlCol="0">
            <a:spAutoFit/>
          </a:bodyPr>
          <a:lstStyle/>
          <a:p>
            <a:r>
              <a:rPr lang="x-none" sz="1200" dirty="0">
                <a:solidFill>
                  <a:schemeClr val="tx1">
                    <a:lumMod val="50000"/>
                    <a:lumOff val="50000"/>
                  </a:schemeClr>
                </a:solidFill>
                <a:latin typeface="Century Gothic" pitchFamily="34" charset="0"/>
              </a:rPr>
              <a:t>10. </a:t>
            </a:r>
            <a:r>
              <a:rPr lang="en-US" sz="1200" dirty="0">
                <a:solidFill>
                  <a:schemeClr val="tx1">
                    <a:lumMod val="50000"/>
                    <a:lumOff val="50000"/>
                  </a:schemeClr>
                </a:solidFill>
                <a:latin typeface="Century Gothic" pitchFamily="34" charset="0"/>
              </a:rPr>
              <a:t>S</a:t>
            </a:r>
            <a:r>
              <a:rPr lang="x-none" sz="1200" dirty="0">
                <a:solidFill>
                  <a:schemeClr val="tx1">
                    <a:lumMod val="50000"/>
                    <a:lumOff val="50000"/>
                  </a:schemeClr>
                </a:solidFill>
                <a:latin typeface="Century Gothic" pitchFamily="34" charset="0"/>
              </a:rPr>
              <a:t>motra SIS</a:t>
            </a:r>
            <a:endParaRPr lang="en-US" sz="1200" dirty="0">
              <a:solidFill>
                <a:schemeClr val="tx1">
                  <a:lumMod val="50000"/>
                  <a:lumOff val="50000"/>
                </a:schemeClr>
              </a:solidFill>
              <a:latin typeface="Century Gothic" pitchFamily="34" charset="0"/>
            </a:endParaRPr>
          </a:p>
        </p:txBody>
      </p:sp>
      <p:sp>
        <p:nvSpPr>
          <p:cNvPr id="11" name="Subtitle 2"/>
          <p:cNvSpPr txBox="1">
            <a:spLocks/>
          </p:cNvSpPr>
          <p:nvPr/>
        </p:nvSpPr>
        <p:spPr>
          <a:xfrm>
            <a:off x="5075486" y="4201950"/>
            <a:ext cx="1428760" cy="28575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050" b="1" noProof="0" dirty="0">
                <a:solidFill>
                  <a:schemeClr val="tx1">
                    <a:lumMod val="85000"/>
                    <a:lumOff val="15000"/>
                  </a:schemeClr>
                </a:solidFill>
                <a:latin typeface="Century Gothic" pitchFamily="34" charset="0"/>
              </a:rPr>
              <a:t>History</a:t>
            </a:r>
            <a:endParaRPr kumimoji="0" lang="en-US" sz="105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n-ea"/>
              <a:cs typeface="+mn-cs"/>
            </a:endParaRPr>
          </a:p>
        </p:txBody>
      </p:sp>
      <p:sp>
        <p:nvSpPr>
          <p:cNvPr id="12" name="Subtitle 2"/>
          <p:cNvSpPr txBox="1">
            <a:spLocks/>
          </p:cNvSpPr>
          <p:nvPr/>
        </p:nvSpPr>
        <p:spPr>
          <a:xfrm>
            <a:off x="6861436" y="4201950"/>
            <a:ext cx="1428760" cy="28575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050" b="1" noProof="0" dirty="0">
                <a:solidFill>
                  <a:schemeClr val="tx1">
                    <a:lumMod val="85000"/>
                    <a:lumOff val="15000"/>
                  </a:schemeClr>
                </a:solidFill>
                <a:latin typeface="Century Gothic" pitchFamily="34" charset="0"/>
              </a:rPr>
              <a:t>Tradition</a:t>
            </a:r>
            <a:endParaRPr kumimoji="0" lang="en-US" sz="105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n-ea"/>
              <a:cs typeface="+mn-cs"/>
            </a:endParaRPr>
          </a:p>
        </p:txBody>
      </p:sp>
      <p:pic>
        <p:nvPicPr>
          <p:cNvPr id="3075" name="Picture 3" descr="D:\3PORTFOLIO\Zmaj od avale\SMOTRA\images.jpg"/>
          <p:cNvPicPr>
            <a:picLocks noChangeAspect="1" noChangeArrowheads="1"/>
          </p:cNvPicPr>
          <p:nvPr/>
        </p:nvPicPr>
        <p:blipFill>
          <a:blip r:embed="rId3"/>
          <a:srcRect r="12581"/>
          <a:stretch>
            <a:fillRect/>
          </a:stretch>
        </p:blipFill>
        <p:spPr bwMode="auto">
          <a:xfrm>
            <a:off x="2143107" y="1714494"/>
            <a:ext cx="2000265" cy="1714512"/>
          </a:xfrm>
          <a:prstGeom prst="rect">
            <a:avLst/>
          </a:prstGeom>
          <a:noFill/>
        </p:spPr>
      </p:pic>
      <p:sp>
        <p:nvSpPr>
          <p:cNvPr id="14" name="TextBox 13"/>
          <p:cNvSpPr txBox="1"/>
          <p:nvPr/>
        </p:nvSpPr>
        <p:spPr>
          <a:xfrm>
            <a:off x="5004048" y="4487702"/>
            <a:ext cx="1571636" cy="415498"/>
          </a:xfrm>
          <a:prstGeom prst="rect">
            <a:avLst/>
          </a:prstGeom>
          <a:noFill/>
        </p:spPr>
        <p:txBody>
          <a:bodyPr wrap="square" rtlCol="0">
            <a:spAutoFit/>
          </a:bodyPr>
          <a:lstStyle/>
          <a:p>
            <a:pPr lvl="0" algn="ctr"/>
            <a:r>
              <a:rPr lang="en-US" sz="1050" dirty="0">
                <a:latin typeface="Century Gothic" pitchFamily="34" charset="0"/>
              </a:rPr>
              <a:t>Sightseeing and exploration</a:t>
            </a:r>
            <a:endParaRPr lang="x-none" sz="1050" dirty="0">
              <a:latin typeface="Century Gothic" pitchFamily="34" charset="0"/>
            </a:endParaRPr>
          </a:p>
        </p:txBody>
      </p:sp>
      <p:sp>
        <p:nvSpPr>
          <p:cNvPr id="15" name="TextBox 14"/>
          <p:cNvSpPr txBox="1"/>
          <p:nvPr/>
        </p:nvSpPr>
        <p:spPr>
          <a:xfrm>
            <a:off x="6789998" y="4487702"/>
            <a:ext cx="1571636" cy="253916"/>
          </a:xfrm>
          <a:prstGeom prst="rect">
            <a:avLst/>
          </a:prstGeom>
          <a:noFill/>
        </p:spPr>
        <p:txBody>
          <a:bodyPr wrap="square" rtlCol="0">
            <a:spAutoFit/>
          </a:bodyPr>
          <a:lstStyle/>
          <a:p>
            <a:pPr lvl="0" algn="ctr"/>
            <a:r>
              <a:rPr lang="en-US" sz="1050" dirty="0">
                <a:latin typeface="Century Gothic" pitchFamily="34" charset="0"/>
              </a:rPr>
              <a:t>Arts and crafts</a:t>
            </a:r>
          </a:p>
        </p:txBody>
      </p:sp>
      <p:pic>
        <p:nvPicPr>
          <p:cNvPr id="3076" name="Picture 4" descr="D:\3PORTFOLIO\Zmaj od avale\SMOTRA\rep-vez-MALA.jpg"/>
          <p:cNvPicPr>
            <a:picLocks noChangeAspect="1" noChangeArrowheads="1"/>
          </p:cNvPicPr>
          <p:nvPr/>
        </p:nvPicPr>
        <p:blipFill>
          <a:blip r:embed="rId4"/>
          <a:srcRect l="26735" t="14286" r="11572"/>
          <a:stretch>
            <a:fillRect/>
          </a:stretch>
        </p:blipFill>
        <p:spPr bwMode="auto">
          <a:xfrm>
            <a:off x="0" y="3429006"/>
            <a:ext cx="2143108" cy="1714495"/>
          </a:xfrm>
          <a:prstGeom prst="rect">
            <a:avLst/>
          </a:prstGeom>
          <a:noFill/>
        </p:spPr>
      </p:pic>
      <p:pic>
        <p:nvPicPr>
          <p:cNvPr id="3078" name="Picture 6" descr="D:\sand-castle (1).png"/>
          <p:cNvPicPr>
            <a:picLocks noChangeAspect="1" noChangeArrowheads="1"/>
          </p:cNvPicPr>
          <p:nvPr/>
        </p:nvPicPr>
        <p:blipFill>
          <a:blip r:embed="rId5">
            <a:lum bright="-40000"/>
          </a:blip>
          <a:srcRect/>
          <a:stretch>
            <a:fillRect/>
          </a:stretch>
        </p:blipFill>
        <p:spPr bwMode="auto">
          <a:xfrm>
            <a:off x="5575552" y="3701884"/>
            <a:ext cx="364544" cy="364544"/>
          </a:xfrm>
          <a:prstGeom prst="rect">
            <a:avLst/>
          </a:prstGeom>
          <a:noFill/>
        </p:spPr>
      </p:pic>
      <p:pic>
        <p:nvPicPr>
          <p:cNvPr id="3079" name="Picture 7" descr="D:\rug.png"/>
          <p:cNvPicPr>
            <a:picLocks noChangeAspect="1" noChangeArrowheads="1"/>
          </p:cNvPicPr>
          <p:nvPr/>
        </p:nvPicPr>
        <p:blipFill>
          <a:blip r:embed="rId6"/>
          <a:srcRect/>
          <a:stretch>
            <a:fillRect/>
          </a:stretch>
        </p:blipFill>
        <p:spPr bwMode="auto">
          <a:xfrm>
            <a:off x="7432940" y="3701884"/>
            <a:ext cx="325148" cy="325148"/>
          </a:xfrm>
          <a:prstGeom prst="rect">
            <a:avLst/>
          </a:prstGeom>
          <a:noFill/>
        </p:spPr>
      </p:pic>
      <p:pic>
        <p:nvPicPr>
          <p:cNvPr id="3083" name="Picture 11" descr="D:\3PORTFOLIO\Zmaj od avale\SMOTRA\promo\target.png"/>
          <p:cNvPicPr>
            <a:picLocks noChangeAspect="1" noChangeArrowheads="1"/>
          </p:cNvPicPr>
          <p:nvPr/>
        </p:nvPicPr>
        <p:blipFill>
          <a:blip r:embed="rId7" cstate="print"/>
          <a:srcRect/>
          <a:stretch>
            <a:fillRect/>
          </a:stretch>
        </p:blipFill>
        <p:spPr bwMode="auto">
          <a:xfrm>
            <a:off x="500034" y="2071684"/>
            <a:ext cx="928694" cy="1032583"/>
          </a:xfrm>
          <a:prstGeom prst="rect">
            <a:avLst/>
          </a:prstGeom>
          <a:noFill/>
        </p:spPr>
      </p:pic>
      <p:pic>
        <p:nvPicPr>
          <p:cNvPr id="3084" name="Picture 12" descr="D:\3PORTFOLIO\Zmaj od avale\SMOTRA\promo\helmet.png"/>
          <p:cNvPicPr>
            <a:picLocks noChangeAspect="1" noChangeArrowheads="1"/>
          </p:cNvPicPr>
          <p:nvPr/>
        </p:nvPicPr>
        <p:blipFill>
          <a:blip r:embed="rId8" cstate="print"/>
          <a:srcRect/>
          <a:stretch>
            <a:fillRect/>
          </a:stretch>
        </p:blipFill>
        <p:spPr bwMode="auto">
          <a:xfrm>
            <a:off x="2571736" y="428610"/>
            <a:ext cx="928694" cy="890085"/>
          </a:xfrm>
          <a:prstGeom prst="rect">
            <a:avLst/>
          </a:prstGeom>
          <a:noFill/>
        </p:spPr>
      </p:pic>
      <p:pic>
        <p:nvPicPr>
          <p:cNvPr id="3085" name="Picture 13" descr="D:\3PORTFOLIO\Zmaj od avale\SMOTRA\promo\pottery.png"/>
          <p:cNvPicPr>
            <a:picLocks noChangeAspect="1" noChangeArrowheads="1"/>
          </p:cNvPicPr>
          <p:nvPr/>
        </p:nvPicPr>
        <p:blipFill>
          <a:blip r:embed="rId9" cstate="print"/>
          <a:srcRect/>
          <a:stretch>
            <a:fillRect/>
          </a:stretch>
        </p:blipFill>
        <p:spPr bwMode="auto">
          <a:xfrm>
            <a:off x="2786050" y="3929072"/>
            <a:ext cx="718814" cy="766379"/>
          </a:xfrm>
          <a:prstGeom prst="rect">
            <a:avLst/>
          </a:prstGeom>
          <a:noFill/>
        </p:spPr>
      </p:pic>
      <p:pic>
        <p:nvPicPr>
          <p:cNvPr id="32" name="Picture 4" descr="D:\3PORTFOLIO\Zmaj od avale\SMOTRA\promo\oblak plavi.png"/>
          <p:cNvPicPr>
            <a:picLocks noChangeAspect="1" noChangeArrowheads="1"/>
          </p:cNvPicPr>
          <p:nvPr/>
        </p:nvPicPr>
        <p:blipFill>
          <a:blip r:embed="rId10"/>
          <a:srcRect/>
          <a:stretch>
            <a:fillRect/>
          </a:stretch>
        </p:blipFill>
        <p:spPr bwMode="auto">
          <a:xfrm>
            <a:off x="8206581" y="285734"/>
            <a:ext cx="1874838" cy="788988"/>
          </a:xfrm>
          <a:prstGeom prst="rect">
            <a:avLst/>
          </a:prstGeom>
          <a:noFill/>
        </p:spPr>
      </p:pic>
      <p:pic>
        <p:nvPicPr>
          <p:cNvPr id="4" name="Picture 3"/>
          <p:cNvPicPr>
            <a:picLocks noChangeAspect="1"/>
          </p:cNvPicPr>
          <p:nvPr/>
        </p:nvPicPr>
        <p:blipFill rotWithShape="1">
          <a:blip r:embed="rId11" cstate="print">
            <a:extLst>
              <a:ext uri="{28A0092B-C50C-407E-A947-70E740481C1C}">
                <a14:useLocalDpi xmlns:a14="http://schemas.microsoft.com/office/drawing/2010/main" val="0"/>
              </a:ext>
            </a:extLst>
          </a:blip>
          <a:srcRect t="17800" r="39230" b="33201"/>
          <a:stretch/>
        </p:blipFill>
        <p:spPr>
          <a:xfrm>
            <a:off x="-2605" y="0"/>
            <a:ext cx="2145680" cy="17144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3PORTFOLIO\Zmaj od avale\SMOTRA\photo-634670636851963991-1 (1).jpg"/>
          <p:cNvPicPr>
            <a:picLocks noChangeAspect="1" noChangeArrowheads="1"/>
          </p:cNvPicPr>
          <p:nvPr/>
        </p:nvPicPr>
        <p:blipFill>
          <a:blip r:embed="rId2"/>
          <a:srcRect t="50657"/>
          <a:stretch>
            <a:fillRect/>
          </a:stretch>
        </p:blipFill>
        <p:spPr bwMode="auto">
          <a:xfrm>
            <a:off x="0" y="0"/>
            <a:ext cx="9144000" cy="2992100"/>
          </a:xfrm>
          <a:prstGeom prst="rect">
            <a:avLst/>
          </a:prstGeom>
          <a:noFill/>
        </p:spPr>
      </p:pic>
      <p:pic>
        <p:nvPicPr>
          <p:cNvPr id="10" name="Picture 6" descr="D:\3PORTFOLIO\Zmaj od avale\SMOTRA\promo\pilula plava.png"/>
          <p:cNvPicPr>
            <a:picLocks noChangeAspect="1" noChangeArrowheads="1"/>
          </p:cNvPicPr>
          <p:nvPr/>
        </p:nvPicPr>
        <p:blipFill>
          <a:blip r:embed="rId3"/>
          <a:srcRect/>
          <a:stretch>
            <a:fillRect/>
          </a:stretch>
        </p:blipFill>
        <p:spPr bwMode="auto">
          <a:xfrm>
            <a:off x="1118257" y="151136"/>
            <a:ext cx="4168685" cy="869572"/>
          </a:xfrm>
          <a:prstGeom prst="rect">
            <a:avLst/>
          </a:prstGeom>
          <a:noFill/>
        </p:spPr>
      </p:pic>
      <p:sp>
        <p:nvSpPr>
          <p:cNvPr id="11" name="Subtitle 2"/>
          <p:cNvSpPr txBox="1">
            <a:spLocks/>
          </p:cNvSpPr>
          <p:nvPr/>
        </p:nvSpPr>
        <p:spPr>
          <a:xfrm>
            <a:off x="2267744" y="151136"/>
            <a:ext cx="2931998" cy="142294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4000" b="1" dirty="0">
                <a:solidFill>
                  <a:schemeClr val="bg1"/>
                </a:solidFill>
                <a:latin typeface="Century Gothic" pitchFamily="34" charset="0"/>
              </a:rPr>
              <a:t>Eureka</a:t>
            </a:r>
            <a:endParaRPr kumimoji="0" lang="en-US" sz="4000" b="1" i="0" u="none" strike="noStrike" kern="1200" cap="none" spc="0" normalizeH="0" baseline="0" noProof="0" dirty="0">
              <a:ln>
                <a:noFill/>
              </a:ln>
              <a:solidFill>
                <a:schemeClr val="bg1"/>
              </a:solidFill>
              <a:effectLst/>
              <a:uLnTx/>
              <a:uFillTx/>
              <a:latin typeface="Century Gothic" pitchFamily="34" charset="0"/>
            </a:endParaRPr>
          </a:p>
        </p:txBody>
      </p:sp>
      <p:sp>
        <p:nvSpPr>
          <p:cNvPr id="13" name="Title 1"/>
          <p:cNvSpPr txBox="1">
            <a:spLocks/>
          </p:cNvSpPr>
          <p:nvPr/>
        </p:nvSpPr>
        <p:spPr>
          <a:xfrm>
            <a:off x="1142976" y="3000378"/>
            <a:ext cx="3457572" cy="18573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a:solidFill>
                  <a:srgbClr val="0083D3"/>
                </a:solidFill>
                <a:latin typeface="Century Gothic" pitchFamily="34" charset="0"/>
                <a:ea typeface="+mj-ea"/>
                <a:cs typeface="+mj-cs"/>
              </a:rPr>
              <a:t>Belgrade</a:t>
            </a:r>
            <a:r>
              <a:rPr kumimoji="0" lang="x-none" sz="2800" b="1" i="0" u="none" strike="noStrike" kern="1200" cap="none" spc="0" normalizeH="0" baseline="0" noProof="0" dirty="0">
                <a:ln>
                  <a:noFill/>
                </a:ln>
                <a:solidFill>
                  <a:srgbClr val="0083D3"/>
                </a:solidFill>
                <a:effectLst/>
                <a:uLnTx/>
                <a:uFillTx/>
                <a:latin typeface="Century Gothic" pitchFamily="34" charset="0"/>
                <a:ea typeface="+mj-ea"/>
                <a:cs typeface="+mj-cs"/>
              </a:rPr>
              <a:t/>
            </a:r>
            <a:br>
              <a:rPr kumimoji="0" lang="x-none" sz="2800" b="1" i="0" u="none" strike="noStrike" kern="1200" cap="none" spc="0" normalizeH="0" baseline="0" noProof="0" dirty="0">
                <a:ln>
                  <a:noFill/>
                </a:ln>
                <a:solidFill>
                  <a:srgbClr val="0083D3"/>
                </a:solidFill>
                <a:effectLst/>
                <a:uLnTx/>
                <a:uFillTx/>
                <a:latin typeface="Century Gothic" pitchFamily="34" charset="0"/>
                <a:ea typeface="+mj-ea"/>
                <a:cs typeface="+mj-cs"/>
              </a:rPr>
            </a:br>
            <a:r>
              <a:rPr kumimoji="0" lang="en-US" sz="2800" b="1" i="0" u="none" strike="noStrike" kern="1200" cap="none" spc="0" normalizeH="0" baseline="0" noProof="0" dirty="0">
                <a:ln>
                  <a:noFill/>
                </a:ln>
                <a:solidFill>
                  <a:srgbClr val="0083D3"/>
                </a:solidFill>
                <a:effectLst/>
                <a:uLnTx/>
                <a:uFillTx/>
                <a:latin typeface="Century Gothic" pitchFamily="34" charset="0"/>
                <a:ea typeface="+mj-ea"/>
                <a:cs typeface="+mj-cs"/>
              </a:rPr>
              <a:t>27.07 – 05.08.2018.</a:t>
            </a:r>
            <a:r>
              <a:rPr kumimoji="0" lang="x-none" sz="28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rPr>
              <a:t/>
            </a:r>
            <a:br>
              <a:rPr kumimoji="0" lang="x-none" sz="28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rPr>
            </a:br>
            <a:endParaRPr kumimoji="0" lang="en-US" sz="28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endParaRPr>
          </a:p>
        </p:txBody>
      </p:sp>
      <p:sp>
        <p:nvSpPr>
          <p:cNvPr id="14" name="Oval 13"/>
          <p:cNvSpPr/>
          <p:nvPr/>
        </p:nvSpPr>
        <p:spPr>
          <a:xfrm>
            <a:off x="1214414" y="4357700"/>
            <a:ext cx="357190" cy="357190"/>
          </a:xfrm>
          <a:prstGeom prst="ellipse">
            <a:avLst/>
          </a:prstGeom>
          <a:solidFill>
            <a:srgbClr val="F7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600548" y="3114452"/>
            <a:ext cx="4220494" cy="1600438"/>
          </a:xfrm>
          <a:prstGeom prst="rect">
            <a:avLst/>
          </a:prstGeom>
          <a:noFill/>
        </p:spPr>
        <p:txBody>
          <a:bodyPr wrap="square" rtlCol="0">
            <a:spAutoFit/>
          </a:bodyPr>
          <a:lstStyle/>
          <a:p>
            <a:r>
              <a:rPr lang="en-US" sz="1400" b="1" dirty="0"/>
              <a:t>Our world is physics, chemistry and biology! If it weren’t for the great scientific discoveries, we would not have had electricity, internet, fireworks or modern medicine. But what makes all those possible and what are some of the future inventions? This module will give participants a chance to learn all that, to make experiments and become scientists for a day. </a:t>
            </a:r>
          </a:p>
        </p:txBody>
      </p:sp>
      <p:sp>
        <p:nvSpPr>
          <p:cNvPr id="17" name="Subtitle 2"/>
          <p:cNvSpPr txBox="1">
            <a:spLocks/>
          </p:cNvSpPr>
          <p:nvPr/>
        </p:nvSpPr>
        <p:spPr>
          <a:xfrm>
            <a:off x="4671986" y="3415273"/>
            <a:ext cx="3572422" cy="285752"/>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1" i="0" u="none" strike="noStrike" kern="1200" cap="none" spc="0" normalizeH="0" baseline="0" noProof="0" dirty="0">
              <a:ln>
                <a:noFill/>
              </a:ln>
              <a:solidFill>
                <a:schemeClr val="tx1">
                  <a:lumMod val="85000"/>
                  <a:lumOff val="15000"/>
                </a:schemeClr>
              </a:solidFill>
              <a:effectLst/>
              <a:uLnTx/>
              <a:uFillTx/>
              <a:latin typeface="Century Gothic" pitchFamily="34" charset="0"/>
            </a:endParaRPr>
          </a:p>
        </p:txBody>
      </p:sp>
    </p:spTree>
    <p:extLst>
      <p:ext uri="{BB962C8B-B14F-4D97-AF65-F5344CB8AC3E}">
        <p14:creationId xmlns:p14="http://schemas.microsoft.com/office/powerpoint/2010/main" val="35974441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6" descr="D:\3PORTFOLIO\Zmaj od avale\SMOTRA\promo\pilula plava.png"/>
          <p:cNvPicPr>
            <a:picLocks noChangeAspect="1" noChangeArrowheads="1"/>
          </p:cNvPicPr>
          <p:nvPr/>
        </p:nvPicPr>
        <p:blipFill>
          <a:blip r:embed="rId2"/>
          <a:srcRect/>
          <a:stretch>
            <a:fillRect/>
          </a:stretch>
        </p:blipFill>
        <p:spPr bwMode="auto">
          <a:xfrm>
            <a:off x="142844" y="285734"/>
            <a:ext cx="1255713" cy="261937"/>
          </a:xfrm>
          <a:prstGeom prst="rect">
            <a:avLst/>
          </a:prstGeom>
          <a:noFill/>
        </p:spPr>
      </p:pic>
      <p:sp>
        <p:nvSpPr>
          <p:cNvPr id="2" name="Title 1"/>
          <p:cNvSpPr>
            <a:spLocks noGrp="1"/>
          </p:cNvSpPr>
          <p:nvPr>
            <p:ph type="ctrTitle"/>
          </p:nvPr>
        </p:nvSpPr>
        <p:spPr>
          <a:xfrm>
            <a:off x="5214942" y="785800"/>
            <a:ext cx="3457572" cy="1857388"/>
          </a:xfrm>
        </p:spPr>
        <p:txBody>
          <a:bodyPr>
            <a:normAutofit/>
          </a:bodyPr>
          <a:lstStyle/>
          <a:p>
            <a:pPr algn="r"/>
            <a:r>
              <a:rPr lang="en-US" sz="2800" b="1" dirty="0">
                <a:solidFill>
                  <a:srgbClr val="0083D3"/>
                </a:solidFill>
                <a:latin typeface="Century Gothic" pitchFamily="34" charset="0"/>
              </a:rPr>
              <a:t>Scouts</a:t>
            </a:r>
            <a:r>
              <a:rPr lang="x-none" sz="2800" b="1" dirty="0">
                <a:solidFill>
                  <a:srgbClr val="0083D3"/>
                </a:solidFill>
                <a:latin typeface="Century Gothic" pitchFamily="34" charset="0"/>
              </a:rPr>
              <a:t/>
            </a:r>
            <a:br>
              <a:rPr lang="x-none" sz="2800" b="1" dirty="0">
                <a:solidFill>
                  <a:srgbClr val="0083D3"/>
                </a:solidFill>
                <a:latin typeface="Century Gothic" pitchFamily="34" charset="0"/>
              </a:rPr>
            </a:br>
            <a:r>
              <a:rPr lang="x-none" sz="2800" b="1" dirty="0">
                <a:solidFill>
                  <a:schemeClr val="tx1">
                    <a:lumMod val="85000"/>
                    <a:lumOff val="15000"/>
                  </a:schemeClr>
                </a:solidFill>
                <a:latin typeface="Century Gothic" pitchFamily="34" charset="0"/>
              </a:rPr>
              <a:t/>
            </a:r>
            <a:br>
              <a:rPr lang="x-none" sz="2800" b="1" dirty="0">
                <a:solidFill>
                  <a:schemeClr val="tx1">
                    <a:lumMod val="85000"/>
                    <a:lumOff val="15000"/>
                  </a:schemeClr>
                </a:solidFill>
                <a:latin typeface="Century Gothic" pitchFamily="34" charset="0"/>
              </a:rPr>
            </a:br>
            <a:endParaRPr lang="en-US" sz="2800" b="1" dirty="0">
              <a:solidFill>
                <a:schemeClr val="tx1">
                  <a:lumMod val="85000"/>
                  <a:lumOff val="15000"/>
                </a:schemeClr>
              </a:solidFill>
              <a:latin typeface="Century Gothic" pitchFamily="34" charset="0"/>
            </a:endParaRPr>
          </a:p>
        </p:txBody>
      </p:sp>
      <p:sp>
        <p:nvSpPr>
          <p:cNvPr id="3" name="Subtitle 2"/>
          <p:cNvSpPr>
            <a:spLocks noGrp="1"/>
          </p:cNvSpPr>
          <p:nvPr>
            <p:ph type="subTitle" idx="1"/>
          </p:nvPr>
        </p:nvSpPr>
        <p:spPr>
          <a:xfrm>
            <a:off x="214282" y="285734"/>
            <a:ext cx="1428760" cy="428628"/>
          </a:xfrm>
        </p:spPr>
        <p:txBody>
          <a:bodyPr>
            <a:normAutofit/>
          </a:bodyPr>
          <a:lstStyle/>
          <a:p>
            <a:pPr algn="l"/>
            <a:r>
              <a:rPr lang="x-none" sz="1050" b="1" dirty="0">
                <a:solidFill>
                  <a:schemeClr val="bg1"/>
                </a:solidFill>
                <a:latin typeface="Century Gothic" pitchFamily="34" charset="0"/>
              </a:rPr>
              <a:t>Scouting for all</a:t>
            </a:r>
            <a:endParaRPr lang="en-US" sz="1050" b="1" dirty="0">
              <a:solidFill>
                <a:schemeClr val="bg1"/>
              </a:solidFill>
              <a:latin typeface="Century Gothic" pitchFamily="34" charset="0"/>
            </a:endParaRPr>
          </a:p>
        </p:txBody>
      </p:sp>
      <p:sp>
        <p:nvSpPr>
          <p:cNvPr id="5" name="Oval 4"/>
          <p:cNvSpPr/>
          <p:nvPr/>
        </p:nvSpPr>
        <p:spPr>
          <a:xfrm>
            <a:off x="1077455" y="2005679"/>
            <a:ext cx="464613" cy="357190"/>
          </a:xfrm>
          <a:prstGeom prst="ellipse">
            <a:avLst/>
          </a:prstGeom>
          <a:solidFill>
            <a:srgbClr val="F7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24168" y="1714494"/>
            <a:ext cx="2792247" cy="1815882"/>
          </a:xfrm>
          <a:prstGeom prst="rect">
            <a:avLst/>
          </a:prstGeom>
          <a:noFill/>
        </p:spPr>
        <p:txBody>
          <a:bodyPr wrap="square" rtlCol="0">
            <a:spAutoFit/>
          </a:bodyPr>
          <a:lstStyle/>
          <a:p>
            <a:r>
              <a:rPr lang="en-US" sz="1400" dirty="0"/>
              <a:t>Creating a better world requires action. A good turn, no matter how small it is, can make a big difference. During this module, the participants will have a chance to contribute to the local community and do something nice for its members. </a:t>
            </a:r>
          </a:p>
        </p:txBody>
      </p:sp>
      <p:sp>
        <p:nvSpPr>
          <p:cNvPr id="8" name="TextBox 7"/>
          <p:cNvSpPr txBox="1"/>
          <p:nvPr/>
        </p:nvSpPr>
        <p:spPr>
          <a:xfrm>
            <a:off x="142844" y="642924"/>
            <a:ext cx="1785950" cy="276999"/>
          </a:xfrm>
          <a:prstGeom prst="rect">
            <a:avLst/>
          </a:prstGeom>
          <a:noFill/>
        </p:spPr>
        <p:txBody>
          <a:bodyPr wrap="square" rtlCol="0">
            <a:spAutoFit/>
          </a:bodyPr>
          <a:lstStyle/>
          <a:p>
            <a:r>
              <a:rPr lang="x-none" sz="1200" dirty="0">
                <a:solidFill>
                  <a:schemeClr val="tx1">
                    <a:lumMod val="50000"/>
                    <a:lumOff val="50000"/>
                  </a:schemeClr>
                </a:solidFill>
                <a:latin typeface="Century Gothic" pitchFamily="34" charset="0"/>
              </a:rPr>
              <a:t>10. </a:t>
            </a:r>
            <a:r>
              <a:rPr lang="en-US" sz="1200" dirty="0">
                <a:solidFill>
                  <a:schemeClr val="tx1">
                    <a:lumMod val="50000"/>
                    <a:lumOff val="50000"/>
                  </a:schemeClr>
                </a:solidFill>
                <a:latin typeface="Century Gothic" pitchFamily="34" charset="0"/>
              </a:rPr>
              <a:t>S</a:t>
            </a:r>
            <a:r>
              <a:rPr lang="x-none" sz="1200" dirty="0">
                <a:solidFill>
                  <a:schemeClr val="tx1">
                    <a:lumMod val="50000"/>
                    <a:lumOff val="50000"/>
                  </a:schemeClr>
                </a:solidFill>
                <a:latin typeface="Century Gothic" pitchFamily="34" charset="0"/>
              </a:rPr>
              <a:t>motra SIS</a:t>
            </a:r>
            <a:endParaRPr lang="en-US" sz="1200" dirty="0">
              <a:solidFill>
                <a:schemeClr val="tx1">
                  <a:lumMod val="50000"/>
                  <a:lumOff val="50000"/>
                </a:schemeClr>
              </a:solidFill>
              <a:latin typeface="Century Gothic" pitchFamily="34" charset="0"/>
            </a:endParaRPr>
          </a:p>
        </p:txBody>
      </p:sp>
      <p:sp>
        <p:nvSpPr>
          <p:cNvPr id="11" name="Subtitle 2"/>
          <p:cNvSpPr txBox="1">
            <a:spLocks/>
          </p:cNvSpPr>
          <p:nvPr/>
        </p:nvSpPr>
        <p:spPr>
          <a:xfrm>
            <a:off x="6588224" y="1347614"/>
            <a:ext cx="1984304" cy="285752"/>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noProof="0" dirty="0">
                <a:solidFill>
                  <a:schemeClr val="tx1">
                    <a:lumMod val="85000"/>
                    <a:lumOff val="15000"/>
                  </a:schemeClr>
                </a:solidFill>
                <a:latin typeface="Century Gothic" pitchFamily="34" charset="0"/>
              </a:rPr>
              <a:t>In action</a:t>
            </a:r>
            <a:endParaRPr kumimoji="0" lang="en-US" sz="2400" b="1" i="0" u="none" strike="noStrike" kern="1200" cap="none" spc="0" normalizeH="0" baseline="0" noProof="0" dirty="0">
              <a:ln>
                <a:noFill/>
              </a:ln>
              <a:solidFill>
                <a:schemeClr val="tx1">
                  <a:lumMod val="85000"/>
                  <a:lumOff val="15000"/>
                </a:schemeClr>
              </a:solidFill>
              <a:effectLst/>
              <a:uLnTx/>
              <a:uFillTx/>
              <a:latin typeface="Century Gothic" pitchFamily="34" charset="0"/>
            </a:endParaRPr>
          </a:p>
        </p:txBody>
      </p:sp>
      <p:sp>
        <p:nvSpPr>
          <p:cNvPr id="14" name="TextBox 13"/>
          <p:cNvSpPr txBox="1"/>
          <p:nvPr/>
        </p:nvSpPr>
        <p:spPr>
          <a:xfrm>
            <a:off x="1006018" y="2434307"/>
            <a:ext cx="2137222" cy="2839239"/>
          </a:xfrm>
          <a:prstGeom prst="rect">
            <a:avLst/>
          </a:prstGeom>
          <a:noFill/>
        </p:spPr>
        <p:txBody>
          <a:bodyPr wrap="square" rtlCol="0">
            <a:spAutoFit/>
          </a:bodyPr>
          <a:lstStyle/>
          <a:p>
            <a:r>
              <a:rPr lang="en-US" sz="1200" dirty="0"/>
              <a:t>We have inherited this planet from our ancestors and we pass it on our children. The state it will be in depends entirely on us. Through this module, the participants will learn about strategies and opportunities for creating sustainable development, use of renewable energy sources and everyday things that can contribute to creating a cleaner and healthier planet and its conservation.  </a:t>
            </a:r>
          </a:p>
          <a:p>
            <a:pPr lvl="0"/>
            <a:endParaRPr lang="en-US" sz="1050" dirty="0">
              <a:latin typeface="Century Gothic" pitchFamily="34" charset="0"/>
            </a:endParaRPr>
          </a:p>
        </p:txBody>
      </p:sp>
      <p:sp>
        <p:nvSpPr>
          <p:cNvPr id="27" name="Title 1"/>
          <p:cNvSpPr txBox="1">
            <a:spLocks/>
          </p:cNvSpPr>
          <p:nvPr/>
        </p:nvSpPr>
        <p:spPr>
          <a:xfrm>
            <a:off x="1006017" y="719795"/>
            <a:ext cx="2601835" cy="18573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dirty="0">
                <a:solidFill>
                  <a:srgbClr val="0083D3"/>
                </a:solidFill>
                <a:latin typeface="Century Gothic" pitchFamily="34" charset="0"/>
                <a:ea typeface="+mj-ea"/>
                <a:cs typeface="+mj-cs"/>
              </a:rPr>
              <a:t>World </a:t>
            </a:r>
            <a:r>
              <a:rPr kumimoji="0" lang="x-none" sz="2400" b="1" i="0" u="none" strike="noStrike" kern="1200" cap="none" spc="0" normalizeH="0" baseline="0" noProof="0" dirty="0">
                <a:ln>
                  <a:noFill/>
                </a:ln>
                <a:solidFill>
                  <a:srgbClr val="0083D3"/>
                </a:solidFill>
                <a:effectLst/>
                <a:uLnTx/>
                <a:uFillTx/>
                <a:latin typeface="Century Gothic" pitchFamily="34" charset="0"/>
                <a:ea typeface="+mj-ea"/>
                <a:cs typeface="+mj-cs"/>
              </a:rPr>
              <a:t/>
            </a:r>
            <a:br>
              <a:rPr kumimoji="0" lang="x-none" sz="2400" b="1" i="0" u="none" strike="noStrike" kern="1200" cap="none" spc="0" normalizeH="0" baseline="0" noProof="0" dirty="0">
                <a:ln>
                  <a:noFill/>
                </a:ln>
                <a:solidFill>
                  <a:srgbClr val="0083D3"/>
                </a:solidFill>
                <a:effectLst/>
                <a:uLnTx/>
                <a:uFillTx/>
                <a:latin typeface="Century Gothic" pitchFamily="34" charset="0"/>
                <a:ea typeface="+mj-ea"/>
                <a:cs typeface="+mj-cs"/>
              </a:rPr>
            </a:br>
            <a:r>
              <a:rPr lang="en-US" sz="2400" b="1" dirty="0">
                <a:solidFill>
                  <a:schemeClr val="tx1">
                    <a:lumMod val="85000"/>
                    <a:lumOff val="15000"/>
                  </a:schemeClr>
                </a:solidFill>
                <a:latin typeface="Century Gothic" pitchFamily="34" charset="0"/>
                <a:ea typeface="+mj-ea"/>
                <a:cs typeface="+mj-cs"/>
              </a:rPr>
              <a:t>2030</a:t>
            </a:r>
            <a:r>
              <a:rPr kumimoji="0" lang="x-none" sz="24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rPr>
              <a:t/>
            </a:r>
            <a:br>
              <a:rPr kumimoji="0" lang="x-none" sz="24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rPr>
            </a:br>
            <a:endParaRPr kumimoji="0" lang="en-US" sz="24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5708" t="399" r="784" b="-399"/>
          <a:stretch/>
        </p:blipFill>
        <p:spPr>
          <a:xfrm>
            <a:off x="3131840" y="0"/>
            <a:ext cx="2177153"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82"/>
          <a:stretch/>
        </p:blipFill>
        <p:spPr>
          <a:xfrm>
            <a:off x="-36512" y="-7117"/>
            <a:ext cx="2179618" cy="1721602"/>
          </a:xfrm>
          <a:prstGeom prst="rect">
            <a:avLst/>
          </a:prstGeom>
        </p:spPr>
      </p:pic>
      <p:sp>
        <p:nvSpPr>
          <p:cNvPr id="24" name="Rectangle 23"/>
          <p:cNvSpPr/>
          <p:nvPr/>
        </p:nvSpPr>
        <p:spPr>
          <a:xfrm>
            <a:off x="0" y="1714494"/>
            <a:ext cx="2143108" cy="1714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26" name="Picture 6" descr="D:\3PORTFOLIO\Zmaj od avale\SMOTRA\promo\pilula plava.png"/>
          <p:cNvPicPr>
            <a:picLocks noChangeAspect="1" noChangeArrowheads="1"/>
          </p:cNvPicPr>
          <p:nvPr/>
        </p:nvPicPr>
        <p:blipFill>
          <a:blip r:embed="rId3"/>
          <a:srcRect/>
          <a:stretch>
            <a:fillRect/>
          </a:stretch>
        </p:blipFill>
        <p:spPr bwMode="auto">
          <a:xfrm>
            <a:off x="142844" y="285734"/>
            <a:ext cx="1255713" cy="261937"/>
          </a:xfrm>
          <a:prstGeom prst="rect">
            <a:avLst/>
          </a:prstGeom>
          <a:noFill/>
        </p:spPr>
      </p:pic>
      <p:sp>
        <p:nvSpPr>
          <p:cNvPr id="23" name="Rectangle 22"/>
          <p:cNvSpPr/>
          <p:nvPr/>
        </p:nvSpPr>
        <p:spPr>
          <a:xfrm>
            <a:off x="2000232" y="3429006"/>
            <a:ext cx="2143108" cy="1714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22" name="Rectangle 21"/>
          <p:cNvSpPr/>
          <p:nvPr/>
        </p:nvSpPr>
        <p:spPr>
          <a:xfrm>
            <a:off x="2143108" y="0"/>
            <a:ext cx="2000232" cy="1714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2" name="Title 1"/>
          <p:cNvSpPr>
            <a:spLocks noGrp="1"/>
          </p:cNvSpPr>
          <p:nvPr>
            <p:ph type="ctrTitle"/>
          </p:nvPr>
        </p:nvSpPr>
        <p:spPr>
          <a:xfrm>
            <a:off x="5214942" y="500048"/>
            <a:ext cx="3457572" cy="1857388"/>
          </a:xfrm>
        </p:spPr>
        <p:txBody>
          <a:bodyPr>
            <a:normAutofit/>
          </a:bodyPr>
          <a:lstStyle/>
          <a:p>
            <a:pPr algn="l"/>
            <a:r>
              <a:rPr lang="en-US" sz="2800" b="1" dirty="0">
                <a:solidFill>
                  <a:srgbClr val="0083D3"/>
                </a:solidFill>
                <a:latin typeface="Century Gothic" pitchFamily="34" charset="0"/>
              </a:rPr>
              <a:t>Catch </a:t>
            </a:r>
            <a:r>
              <a:rPr lang="en-US" sz="2800" b="1" dirty="0" err="1">
                <a:solidFill>
                  <a:srgbClr val="0083D3"/>
                </a:solidFill>
                <a:latin typeface="Century Gothic" pitchFamily="34" charset="0"/>
              </a:rPr>
              <a:t>Cvorko</a:t>
            </a:r>
            <a:r>
              <a:rPr lang="x-none" sz="2800" b="1" dirty="0">
                <a:solidFill>
                  <a:schemeClr val="tx1">
                    <a:lumMod val="85000"/>
                    <a:lumOff val="15000"/>
                  </a:schemeClr>
                </a:solidFill>
                <a:latin typeface="Century Gothic" pitchFamily="34" charset="0"/>
              </a:rPr>
              <a:t/>
            </a:r>
            <a:br>
              <a:rPr lang="x-none" sz="2800" b="1" dirty="0">
                <a:solidFill>
                  <a:schemeClr val="tx1">
                    <a:lumMod val="85000"/>
                    <a:lumOff val="15000"/>
                  </a:schemeClr>
                </a:solidFill>
                <a:latin typeface="Century Gothic" pitchFamily="34" charset="0"/>
              </a:rPr>
            </a:br>
            <a:endParaRPr lang="en-US" sz="2800" b="1" dirty="0">
              <a:solidFill>
                <a:schemeClr val="tx1">
                  <a:lumMod val="85000"/>
                  <a:lumOff val="15000"/>
                </a:schemeClr>
              </a:solidFill>
              <a:latin typeface="Century Gothic" pitchFamily="34" charset="0"/>
            </a:endParaRPr>
          </a:p>
        </p:txBody>
      </p:sp>
      <p:sp>
        <p:nvSpPr>
          <p:cNvPr id="3" name="Subtitle 2"/>
          <p:cNvSpPr>
            <a:spLocks noGrp="1"/>
          </p:cNvSpPr>
          <p:nvPr>
            <p:ph type="subTitle" idx="1"/>
          </p:nvPr>
        </p:nvSpPr>
        <p:spPr>
          <a:xfrm>
            <a:off x="214282" y="285734"/>
            <a:ext cx="1428760" cy="428628"/>
          </a:xfrm>
        </p:spPr>
        <p:txBody>
          <a:bodyPr>
            <a:normAutofit/>
          </a:bodyPr>
          <a:lstStyle/>
          <a:p>
            <a:pPr algn="l"/>
            <a:r>
              <a:rPr lang="x-none" sz="1050" b="1" dirty="0">
                <a:solidFill>
                  <a:schemeClr val="bg1"/>
                </a:solidFill>
                <a:latin typeface="Century Gothic" pitchFamily="34" charset="0"/>
              </a:rPr>
              <a:t>Scouting for all</a:t>
            </a:r>
            <a:endParaRPr lang="en-US" sz="1050" b="1" dirty="0">
              <a:solidFill>
                <a:schemeClr val="bg1"/>
              </a:solidFill>
              <a:latin typeface="Century Gothic" pitchFamily="34" charset="0"/>
            </a:endParaRPr>
          </a:p>
        </p:txBody>
      </p:sp>
      <p:sp>
        <p:nvSpPr>
          <p:cNvPr id="5" name="Oval 4"/>
          <p:cNvSpPr/>
          <p:nvPr/>
        </p:nvSpPr>
        <p:spPr>
          <a:xfrm>
            <a:off x="5286380" y="1714494"/>
            <a:ext cx="357190" cy="357190"/>
          </a:xfrm>
          <a:prstGeom prst="ellipse">
            <a:avLst/>
          </a:prstGeom>
          <a:solidFill>
            <a:srgbClr val="F7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14942" y="2214560"/>
            <a:ext cx="3533522" cy="2308324"/>
          </a:xfrm>
          <a:prstGeom prst="rect">
            <a:avLst/>
          </a:prstGeom>
          <a:noFill/>
        </p:spPr>
        <p:txBody>
          <a:bodyPr wrap="square" rtlCol="0">
            <a:spAutoFit/>
          </a:bodyPr>
          <a:lstStyle/>
          <a:p>
            <a:pPr lvl="0"/>
            <a:r>
              <a:rPr lang="en-US" sz="1600" dirty="0" err="1"/>
              <a:t>Cvrorko</a:t>
            </a:r>
            <a:r>
              <a:rPr lang="en-US" sz="1600" dirty="0"/>
              <a:t>, the mascot of the camp, takes us on a city tour. However, since scouts like challenges, they will need to find their own way around the city. To get to know the capital of Serbia, participants will have to use their orienteering skills in an unfamiliar setting. Their will be rewarded by the beautiful sights that exist only in Belgrade.</a:t>
            </a:r>
            <a:endParaRPr lang="en-US" sz="1600" dirty="0">
              <a:latin typeface="Century Gothic" pitchFamily="34" charset="0"/>
            </a:endParaRPr>
          </a:p>
        </p:txBody>
      </p:sp>
      <p:sp>
        <p:nvSpPr>
          <p:cNvPr id="8" name="TextBox 7"/>
          <p:cNvSpPr txBox="1"/>
          <p:nvPr/>
        </p:nvSpPr>
        <p:spPr>
          <a:xfrm>
            <a:off x="142844" y="642924"/>
            <a:ext cx="1785950" cy="276999"/>
          </a:xfrm>
          <a:prstGeom prst="rect">
            <a:avLst/>
          </a:prstGeom>
          <a:noFill/>
        </p:spPr>
        <p:txBody>
          <a:bodyPr wrap="square" rtlCol="0">
            <a:spAutoFit/>
          </a:bodyPr>
          <a:lstStyle/>
          <a:p>
            <a:r>
              <a:rPr lang="x-none" sz="1200" dirty="0">
                <a:solidFill>
                  <a:schemeClr val="tx1">
                    <a:lumMod val="50000"/>
                    <a:lumOff val="50000"/>
                  </a:schemeClr>
                </a:solidFill>
                <a:latin typeface="Century Gothic" pitchFamily="34" charset="0"/>
              </a:rPr>
              <a:t>10. </a:t>
            </a:r>
            <a:r>
              <a:rPr lang="en-US" sz="1200" dirty="0">
                <a:solidFill>
                  <a:schemeClr val="tx1">
                    <a:lumMod val="50000"/>
                    <a:lumOff val="50000"/>
                  </a:schemeClr>
                </a:solidFill>
                <a:latin typeface="Century Gothic" pitchFamily="34" charset="0"/>
              </a:rPr>
              <a:t>S</a:t>
            </a:r>
            <a:r>
              <a:rPr lang="x-none" sz="1200" dirty="0">
                <a:solidFill>
                  <a:schemeClr val="tx1">
                    <a:lumMod val="50000"/>
                    <a:lumOff val="50000"/>
                  </a:schemeClr>
                </a:solidFill>
                <a:latin typeface="Century Gothic" pitchFamily="34" charset="0"/>
              </a:rPr>
              <a:t>motra SIS</a:t>
            </a:r>
            <a:endParaRPr lang="en-US" sz="1200" dirty="0">
              <a:solidFill>
                <a:schemeClr val="tx1">
                  <a:lumMod val="50000"/>
                  <a:lumOff val="50000"/>
                </a:schemeClr>
              </a:solidFill>
              <a:latin typeface="Century Gothic" pitchFamily="34" charset="0"/>
            </a:endParaRPr>
          </a:p>
        </p:txBody>
      </p:sp>
      <p:pic>
        <p:nvPicPr>
          <p:cNvPr id="3075" name="Picture 3" descr="D:\3PORTFOLIO\Zmaj od avale\SMOTRA\images.jpg"/>
          <p:cNvPicPr>
            <a:picLocks noChangeAspect="1" noChangeArrowheads="1"/>
          </p:cNvPicPr>
          <p:nvPr/>
        </p:nvPicPr>
        <p:blipFill>
          <a:blip r:embed="rId4"/>
          <a:srcRect r="12581"/>
          <a:stretch>
            <a:fillRect/>
          </a:stretch>
        </p:blipFill>
        <p:spPr bwMode="auto">
          <a:xfrm>
            <a:off x="2143107" y="1714494"/>
            <a:ext cx="2000265" cy="1714512"/>
          </a:xfrm>
          <a:prstGeom prst="rect">
            <a:avLst/>
          </a:prstGeom>
          <a:noFill/>
        </p:spPr>
      </p:pic>
      <p:pic>
        <p:nvPicPr>
          <p:cNvPr id="3076" name="Picture 4" descr="D:\3PORTFOLIO\Zmaj od avale\SMOTRA\rep-vez-MALA.jpg"/>
          <p:cNvPicPr>
            <a:picLocks noChangeAspect="1" noChangeArrowheads="1"/>
          </p:cNvPicPr>
          <p:nvPr/>
        </p:nvPicPr>
        <p:blipFill>
          <a:blip r:embed="rId5"/>
          <a:srcRect l="26735" t="14286" r="11572"/>
          <a:stretch>
            <a:fillRect/>
          </a:stretch>
        </p:blipFill>
        <p:spPr bwMode="auto">
          <a:xfrm>
            <a:off x="0" y="3429006"/>
            <a:ext cx="2143108" cy="1714495"/>
          </a:xfrm>
          <a:prstGeom prst="rect">
            <a:avLst/>
          </a:prstGeom>
          <a:noFill/>
        </p:spPr>
      </p:pic>
      <p:pic>
        <p:nvPicPr>
          <p:cNvPr id="3083" name="Picture 11" descr="D:\3PORTFOLIO\Zmaj od avale\SMOTRA\promo\target.png"/>
          <p:cNvPicPr>
            <a:picLocks noChangeAspect="1" noChangeArrowheads="1"/>
          </p:cNvPicPr>
          <p:nvPr/>
        </p:nvPicPr>
        <p:blipFill>
          <a:blip r:embed="rId6" cstate="print"/>
          <a:srcRect/>
          <a:stretch>
            <a:fillRect/>
          </a:stretch>
        </p:blipFill>
        <p:spPr bwMode="auto">
          <a:xfrm>
            <a:off x="500034" y="2071684"/>
            <a:ext cx="928694" cy="1032583"/>
          </a:xfrm>
          <a:prstGeom prst="rect">
            <a:avLst/>
          </a:prstGeom>
          <a:noFill/>
        </p:spPr>
      </p:pic>
      <p:pic>
        <p:nvPicPr>
          <p:cNvPr id="3084" name="Picture 12" descr="D:\3PORTFOLIO\Zmaj od avale\SMOTRA\promo\helmet.png"/>
          <p:cNvPicPr>
            <a:picLocks noChangeAspect="1" noChangeArrowheads="1"/>
          </p:cNvPicPr>
          <p:nvPr/>
        </p:nvPicPr>
        <p:blipFill>
          <a:blip r:embed="rId7" cstate="print"/>
          <a:srcRect/>
          <a:stretch>
            <a:fillRect/>
          </a:stretch>
        </p:blipFill>
        <p:spPr bwMode="auto">
          <a:xfrm>
            <a:off x="2571736" y="428610"/>
            <a:ext cx="928694" cy="890085"/>
          </a:xfrm>
          <a:prstGeom prst="rect">
            <a:avLst/>
          </a:prstGeom>
          <a:noFill/>
        </p:spPr>
      </p:pic>
      <p:pic>
        <p:nvPicPr>
          <p:cNvPr id="3085" name="Picture 13" descr="D:\3PORTFOLIO\Zmaj od avale\SMOTRA\promo\pottery.png"/>
          <p:cNvPicPr>
            <a:picLocks noChangeAspect="1" noChangeArrowheads="1"/>
          </p:cNvPicPr>
          <p:nvPr/>
        </p:nvPicPr>
        <p:blipFill>
          <a:blip r:embed="rId8" cstate="print"/>
          <a:srcRect/>
          <a:stretch>
            <a:fillRect/>
          </a:stretch>
        </p:blipFill>
        <p:spPr bwMode="auto">
          <a:xfrm>
            <a:off x="2786050" y="3929072"/>
            <a:ext cx="718814" cy="766379"/>
          </a:xfrm>
          <a:prstGeom prst="rect">
            <a:avLst/>
          </a:prstGeom>
          <a:noFill/>
        </p:spPr>
      </p:pic>
      <p:pic>
        <p:nvPicPr>
          <p:cNvPr id="32" name="Picture 4" descr="D:\3PORTFOLIO\Zmaj od avale\SMOTRA\promo\oblak plavi.png"/>
          <p:cNvPicPr>
            <a:picLocks noChangeAspect="1" noChangeArrowheads="1"/>
          </p:cNvPicPr>
          <p:nvPr/>
        </p:nvPicPr>
        <p:blipFill>
          <a:blip r:embed="rId9"/>
          <a:srcRect/>
          <a:stretch>
            <a:fillRect/>
          </a:stretch>
        </p:blipFill>
        <p:spPr bwMode="auto">
          <a:xfrm>
            <a:off x="8206581" y="285734"/>
            <a:ext cx="1874838" cy="788988"/>
          </a:xfrm>
          <a:prstGeom prst="rect">
            <a:avLst/>
          </a:prstGeom>
          <a:noFill/>
        </p:spPr>
      </p:pic>
      <p:pic>
        <p:nvPicPr>
          <p:cNvPr id="6" name="Picture 5"/>
          <p:cNvPicPr>
            <a:picLocks noChangeAspect="1"/>
          </p:cNvPicPr>
          <p:nvPr/>
        </p:nvPicPr>
        <p:blipFill rotWithShape="1">
          <a:blip r:embed="rId10">
            <a:extLst>
              <a:ext uri="{28A0092B-C50C-407E-A947-70E740481C1C}">
                <a14:useLocalDpi xmlns:a14="http://schemas.microsoft.com/office/drawing/2010/main" val="0"/>
              </a:ext>
            </a:extLst>
          </a:blip>
          <a:srcRect l="21854"/>
          <a:stretch/>
        </p:blipFill>
        <p:spPr>
          <a:xfrm>
            <a:off x="2123728" y="1721602"/>
            <a:ext cx="2009703" cy="1714494"/>
          </a:xfrm>
          <a:prstGeom prst="rect">
            <a:avLst/>
          </a:prstGeom>
        </p:spPr>
      </p:pic>
      <p:pic>
        <p:nvPicPr>
          <p:cNvPr id="9" name="Picture 8"/>
          <p:cNvPicPr>
            <a:picLocks noChangeAspect="1"/>
          </p:cNvPicPr>
          <p:nvPr/>
        </p:nvPicPr>
        <p:blipFill rotWithShape="1">
          <a:blip r:embed="rId11">
            <a:extLst>
              <a:ext uri="{28A0092B-C50C-407E-A947-70E740481C1C}">
                <a14:useLocalDpi xmlns:a14="http://schemas.microsoft.com/office/drawing/2010/main" val="0"/>
              </a:ext>
            </a:extLst>
          </a:blip>
          <a:srcRect l="22732"/>
          <a:stretch/>
        </p:blipFill>
        <p:spPr>
          <a:xfrm>
            <a:off x="35496" y="3429156"/>
            <a:ext cx="2112078" cy="1707236"/>
          </a:xfrm>
          <a:prstGeom prst="rect">
            <a:avLst/>
          </a:prstGeom>
        </p:spPr>
      </p:pic>
    </p:spTree>
    <p:extLst>
      <p:ext uri="{BB962C8B-B14F-4D97-AF65-F5344CB8AC3E}">
        <p14:creationId xmlns:p14="http://schemas.microsoft.com/office/powerpoint/2010/main" val="289229289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525" r="51510"/>
          <a:stretch/>
        </p:blipFill>
        <p:spPr>
          <a:xfrm>
            <a:off x="3318288" y="2245"/>
            <a:ext cx="2160241" cy="5149876"/>
          </a:xfrm>
          <a:prstGeom prst="rect">
            <a:avLst/>
          </a:prstGeom>
        </p:spPr>
      </p:pic>
      <p:pic>
        <p:nvPicPr>
          <p:cNvPr id="26" name="Picture 6" descr="D:\3PORTFOLIO\Zmaj od avale\SMOTRA\promo\pilula plava.png"/>
          <p:cNvPicPr>
            <a:picLocks noChangeAspect="1" noChangeArrowheads="1"/>
          </p:cNvPicPr>
          <p:nvPr/>
        </p:nvPicPr>
        <p:blipFill>
          <a:blip r:embed="rId3"/>
          <a:srcRect/>
          <a:stretch>
            <a:fillRect/>
          </a:stretch>
        </p:blipFill>
        <p:spPr bwMode="auto">
          <a:xfrm>
            <a:off x="142844" y="285734"/>
            <a:ext cx="1255713" cy="261937"/>
          </a:xfrm>
          <a:prstGeom prst="rect">
            <a:avLst/>
          </a:prstGeom>
          <a:noFill/>
        </p:spPr>
      </p:pic>
      <p:sp>
        <p:nvSpPr>
          <p:cNvPr id="2" name="Title 1"/>
          <p:cNvSpPr>
            <a:spLocks noGrp="1"/>
          </p:cNvSpPr>
          <p:nvPr>
            <p:ph type="ctrTitle"/>
          </p:nvPr>
        </p:nvSpPr>
        <p:spPr>
          <a:xfrm>
            <a:off x="5214942" y="785800"/>
            <a:ext cx="3457572" cy="1857388"/>
          </a:xfrm>
        </p:spPr>
        <p:txBody>
          <a:bodyPr>
            <a:normAutofit/>
          </a:bodyPr>
          <a:lstStyle/>
          <a:p>
            <a:pPr algn="r"/>
            <a:r>
              <a:rPr lang="en-US" sz="2800" b="1" dirty="0">
                <a:solidFill>
                  <a:srgbClr val="0083D3"/>
                </a:solidFill>
                <a:latin typeface="Century Gothic" pitchFamily="34" charset="0"/>
              </a:rPr>
              <a:t>Day</a:t>
            </a:r>
            <a:r>
              <a:rPr lang="x-none" sz="2800" b="1" dirty="0">
                <a:solidFill>
                  <a:srgbClr val="0083D3"/>
                </a:solidFill>
                <a:latin typeface="Century Gothic" pitchFamily="34" charset="0"/>
              </a:rPr>
              <a:t/>
            </a:r>
            <a:br>
              <a:rPr lang="x-none" sz="2800" b="1" dirty="0">
                <a:solidFill>
                  <a:srgbClr val="0083D3"/>
                </a:solidFill>
                <a:latin typeface="Century Gothic" pitchFamily="34" charset="0"/>
              </a:rPr>
            </a:br>
            <a:r>
              <a:rPr lang="x-none" sz="2800" b="1" dirty="0">
                <a:solidFill>
                  <a:schemeClr val="tx1">
                    <a:lumMod val="85000"/>
                    <a:lumOff val="15000"/>
                  </a:schemeClr>
                </a:solidFill>
                <a:latin typeface="Century Gothic" pitchFamily="34" charset="0"/>
              </a:rPr>
              <a:t/>
            </a:r>
            <a:br>
              <a:rPr lang="x-none" sz="2800" b="1" dirty="0">
                <a:solidFill>
                  <a:schemeClr val="tx1">
                    <a:lumMod val="85000"/>
                    <a:lumOff val="15000"/>
                  </a:schemeClr>
                </a:solidFill>
                <a:latin typeface="Century Gothic" pitchFamily="34" charset="0"/>
              </a:rPr>
            </a:br>
            <a:endParaRPr lang="en-US" sz="2800" b="1" dirty="0">
              <a:solidFill>
                <a:schemeClr val="tx1">
                  <a:lumMod val="85000"/>
                  <a:lumOff val="15000"/>
                </a:schemeClr>
              </a:solidFill>
              <a:latin typeface="Century Gothic" pitchFamily="34" charset="0"/>
            </a:endParaRPr>
          </a:p>
        </p:txBody>
      </p:sp>
      <p:sp>
        <p:nvSpPr>
          <p:cNvPr id="3" name="Subtitle 2"/>
          <p:cNvSpPr>
            <a:spLocks noGrp="1"/>
          </p:cNvSpPr>
          <p:nvPr>
            <p:ph type="subTitle" idx="1"/>
          </p:nvPr>
        </p:nvSpPr>
        <p:spPr>
          <a:xfrm>
            <a:off x="214282" y="285734"/>
            <a:ext cx="1428760" cy="428628"/>
          </a:xfrm>
        </p:spPr>
        <p:txBody>
          <a:bodyPr>
            <a:normAutofit/>
          </a:bodyPr>
          <a:lstStyle/>
          <a:p>
            <a:pPr algn="l"/>
            <a:r>
              <a:rPr lang="x-none" sz="1050" b="1" dirty="0">
                <a:solidFill>
                  <a:schemeClr val="bg1"/>
                </a:solidFill>
                <a:latin typeface="Century Gothic" pitchFamily="34" charset="0"/>
              </a:rPr>
              <a:t>Scouting for all</a:t>
            </a:r>
            <a:endParaRPr lang="en-US" sz="1050" b="1" dirty="0">
              <a:solidFill>
                <a:schemeClr val="bg1"/>
              </a:solidFill>
              <a:latin typeface="Century Gothic" pitchFamily="34" charset="0"/>
            </a:endParaRPr>
          </a:p>
        </p:txBody>
      </p:sp>
      <p:sp>
        <p:nvSpPr>
          <p:cNvPr id="5" name="Oval 4"/>
          <p:cNvSpPr/>
          <p:nvPr/>
        </p:nvSpPr>
        <p:spPr>
          <a:xfrm>
            <a:off x="1077455" y="2005679"/>
            <a:ext cx="464613" cy="357190"/>
          </a:xfrm>
          <a:prstGeom prst="ellipse">
            <a:avLst/>
          </a:prstGeom>
          <a:solidFill>
            <a:srgbClr val="F7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80112" y="2067694"/>
            <a:ext cx="2792247" cy="2031325"/>
          </a:xfrm>
          <a:prstGeom prst="rect">
            <a:avLst/>
          </a:prstGeom>
          <a:noFill/>
        </p:spPr>
        <p:txBody>
          <a:bodyPr wrap="square" rtlCol="0">
            <a:spAutoFit/>
          </a:bodyPr>
          <a:lstStyle/>
          <a:p>
            <a:r>
              <a:rPr lang="en-US" sz="1400" dirty="0"/>
              <a:t>One day will be a trip giving participants a chance to discover the area around Belgrade and some of the most important places and wonders of nature in this area. </a:t>
            </a:r>
          </a:p>
          <a:p>
            <a:endParaRPr lang="en-US" sz="1400" dirty="0"/>
          </a:p>
          <a:p>
            <a:r>
              <a:rPr lang="en-US" sz="1400" dirty="0"/>
              <a:t>This is not going to be only a sightseeing tour, because each place offers a unique activity.</a:t>
            </a:r>
          </a:p>
        </p:txBody>
      </p:sp>
      <p:sp>
        <p:nvSpPr>
          <p:cNvPr id="8" name="TextBox 7"/>
          <p:cNvSpPr txBox="1"/>
          <p:nvPr/>
        </p:nvSpPr>
        <p:spPr>
          <a:xfrm>
            <a:off x="142844" y="642924"/>
            <a:ext cx="1785950" cy="276999"/>
          </a:xfrm>
          <a:prstGeom prst="rect">
            <a:avLst/>
          </a:prstGeom>
          <a:noFill/>
        </p:spPr>
        <p:txBody>
          <a:bodyPr wrap="square" rtlCol="0">
            <a:spAutoFit/>
          </a:bodyPr>
          <a:lstStyle/>
          <a:p>
            <a:r>
              <a:rPr lang="x-none" sz="1200" dirty="0">
                <a:solidFill>
                  <a:schemeClr val="tx1">
                    <a:lumMod val="50000"/>
                    <a:lumOff val="50000"/>
                  </a:schemeClr>
                </a:solidFill>
                <a:latin typeface="Century Gothic" pitchFamily="34" charset="0"/>
              </a:rPr>
              <a:t>10. </a:t>
            </a:r>
            <a:r>
              <a:rPr lang="en-US" sz="1200" dirty="0">
                <a:solidFill>
                  <a:schemeClr val="tx1">
                    <a:lumMod val="50000"/>
                    <a:lumOff val="50000"/>
                  </a:schemeClr>
                </a:solidFill>
                <a:latin typeface="Century Gothic" pitchFamily="34" charset="0"/>
              </a:rPr>
              <a:t>S</a:t>
            </a:r>
            <a:r>
              <a:rPr lang="x-none" sz="1200" dirty="0">
                <a:solidFill>
                  <a:schemeClr val="tx1">
                    <a:lumMod val="50000"/>
                    <a:lumOff val="50000"/>
                  </a:schemeClr>
                </a:solidFill>
                <a:latin typeface="Century Gothic" pitchFamily="34" charset="0"/>
              </a:rPr>
              <a:t>motra SIS</a:t>
            </a:r>
            <a:endParaRPr lang="en-US" sz="1200" dirty="0">
              <a:solidFill>
                <a:schemeClr val="tx1">
                  <a:lumMod val="50000"/>
                  <a:lumOff val="50000"/>
                </a:schemeClr>
              </a:solidFill>
              <a:latin typeface="Century Gothic" pitchFamily="34" charset="0"/>
            </a:endParaRPr>
          </a:p>
        </p:txBody>
      </p:sp>
      <p:sp>
        <p:nvSpPr>
          <p:cNvPr id="11" name="Subtitle 2"/>
          <p:cNvSpPr txBox="1">
            <a:spLocks/>
          </p:cNvSpPr>
          <p:nvPr/>
        </p:nvSpPr>
        <p:spPr>
          <a:xfrm>
            <a:off x="7164288" y="1491630"/>
            <a:ext cx="1428760" cy="285752"/>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dirty="0">
                <a:solidFill>
                  <a:schemeClr val="tx1">
                    <a:lumMod val="85000"/>
                    <a:lumOff val="15000"/>
                  </a:schemeClr>
                </a:solidFill>
                <a:latin typeface="Century Gothic" pitchFamily="34" charset="0"/>
              </a:rPr>
              <a:t>trip</a:t>
            </a:r>
            <a:endParaRPr kumimoji="0" lang="en-US" sz="2400" b="1" i="0" u="none" strike="noStrike" kern="1200" cap="none" spc="0" normalizeH="0" baseline="0" noProof="0" dirty="0">
              <a:ln>
                <a:noFill/>
              </a:ln>
              <a:solidFill>
                <a:schemeClr val="tx1">
                  <a:lumMod val="85000"/>
                  <a:lumOff val="15000"/>
                </a:schemeClr>
              </a:solidFill>
              <a:effectLst/>
              <a:uLnTx/>
              <a:uFillTx/>
              <a:latin typeface="Century Gothic" pitchFamily="34" charset="0"/>
            </a:endParaRPr>
          </a:p>
        </p:txBody>
      </p:sp>
      <p:sp>
        <p:nvSpPr>
          <p:cNvPr id="14" name="TextBox 13"/>
          <p:cNvSpPr txBox="1"/>
          <p:nvPr/>
        </p:nvSpPr>
        <p:spPr>
          <a:xfrm>
            <a:off x="1006018" y="2434307"/>
            <a:ext cx="2137222" cy="2677656"/>
          </a:xfrm>
          <a:prstGeom prst="rect">
            <a:avLst/>
          </a:prstGeom>
          <a:noFill/>
        </p:spPr>
        <p:txBody>
          <a:bodyPr wrap="square" rtlCol="0">
            <a:spAutoFit/>
          </a:bodyPr>
          <a:lstStyle/>
          <a:p>
            <a:r>
              <a:rPr lang="en-US" sz="1400" dirty="0"/>
              <a:t>Nothing is left to chance at </a:t>
            </a:r>
            <a:r>
              <a:rPr lang="en-US" sz="1400" dirty="0" err="1"/>
              <a:t>Smotra</a:t>
            </a:r>
            <a:r>
              <a:rPr lang="en-US" sz="1400" dirty="0"/>
              <a:t>. Each moment can be used in a special and unique way. Bonus package offers exactly that through a series of different activities that participants can visit during their free time. There are no rules here, everything is possible in the bonus package. </a:t>
            </a:r>
          </a:p>
        </p:txBody>
      </p:sp>
      <p:sp>
        <p:nvSpPr>
          <p:cNvPr id="27" name="Title 1"/>
          <p:cNvSpPr txBox="1">
            <a:spLocks/>
          </p:cNvSpPr>
          <p:nvPr/>
        </p:nvSpPr>
        <p:spPr>
          <a:xfrm>
            <a:off x="1006017" y="719795"/>
            <a:ext cx="2601835" cy="185738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dirty="0">
                <a:solidFill>
                  <a:srgbClr val="0083D3"/>
                </a:solidFill>
                <a:latin typeface="Century Gothic" pitchFamily="34" charset="0"/>
                <a:ea typeface="+mj-ea"/>
                <a:cs typeface="+mj-cs"/>
              </a:rPr>
              <a:t>Bonus </a:t>
            </a:r>
            <a:r>
              <a:rPr kumimoji="0" lang="x-none" sz="2400" b="1" i="0" u="none" strike="noStrike" kern="1200" cap="none" spc="0" normalizeH="0" baseline="0" noProof="0" dirty="0">
                <a:ln>
                  <a:noFill/>
                </a:ln>
                <a:solidFill>
                  <a:srgbClr val="0083D3"/>
                </a:solidFill>
                <a:effectLst/>
                <a:uLnTx/>
                <a:uFillTx/>
                <a:latin typeface="Century Gothic" pitchFamily="34" charset="0"/>
                <a:ea typeface="+mj-ea"/>
                <a:cs typeface="+mj-cs"/>
              </a:rPr>
              <a:t/>
            </a:r>
            <a:br>
              <a:rPr kumimoji="0" lang="x-none" sz="2400" b="1" i="0" u="none" strike="noStrike" kern="1200" cap="none" spc="0" normalizeH="0" baseline="0" noProof="0" dirty="0">
                <a:ln>
                  <a:noFill/>
                </a:ln>
                <a:solidFill>
                  <a:srgbClr val="0083D3"/>
                </a:solidFill>
                <a:effectLst/>
                <a:uLnTx/>
                <a:uFillTx/>
                <a:latin typeface="Century Gothic" pitchFamily="34" charset="0"/>
                <a:ea typeface="+mj-ea"/>
                <a:cs typeface="+mj-cs"/>
              </a:rPr>
            </a:br>
            <a:r>
              <a:rPr lang="en-US" sz="2400" b="1" noProof="0" dirty="0">
                <a:solidFill>
                  <a:schemeClr val="tx1">
                    <a:lumMod val="85000"/>
                    <a:lumOff val="15000"/>
                  </a:schemeClr>
                </a:solidFill>
                <a:latin typeface="Century Gothic" pitchFamily="34" charset="0"/>
                <a:ea typeface="+mj-ea"/>
                <a:cs typeface="+mj-cs"/>
              </a:rPr>
              <a:t>Package</a:t>
            </a:r>
            <a:r>
              <a:rPr kumimoji="0" lang="x-none" sz="24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rPr>
              <a:t/>
            </a:r>
            <a:br>
              <a:rPr kumimoji="0" lang="x-none" sz="24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rPr>
            </a:br>
            <a:endParaRPr kumimoji="0" lang="en-US" sz="2400" b="1" i="0" u="none" strike="noStrike" kern="1200" cap="none" spc="0" normalizeH="0" baseline="0" noProof="0" dirty="0">
              <a:ln>
                <a:noFill/>
              </a:ln>
              <a:solidFill>
                <a:schemeClr val="tx1">
                  <a:lumMod val="85000"/>
                  <a:lumOff val="15000"/>
                </a:schemeClr>
              </a:solidFill>
              <a:effectLst/>
              <a:uLnTx/>
              <a:uFillTx/>
              <a:latin typeface="Century Gothic" pitchFamily="34" charset="0"/>
              <a:ea typeface="+mj-ea"/>
              <a:cs typeface="+mj-cs"/>
            </a:endParaRPr>
          </a:p>
        </p:txBody>
      </p:sp>
    </p:spTree>
    <p:extLst>
      <p:ext uri="{BB962C8B-B14F-4D97-AF65-F5344CB8AC3E}">
        <p14:creationId xmlns:p14="http://schemas.microsoft.com/office/powerpoint/2010/main" val="314370016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795</Words>
  <Application>Microsoft Office PowerPoint</Application>
  <PresentationFormat>On-screen Show (16:9)</PresentationFormat>
  <Paragraphs>64</Paragraphs>
  <Slides>10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Office Theme</vt:lpstr>
      <vt:lpstr>Serbian national Jamboree</vt:lpstr>
      <vt:lpstr>PowerPoint Presentation</vt:lpstr>
      <vt:lpstr>Program areas </vt:lpstr>
      <vt:lpstr>Adventure  </vt:lpstr>
      <vt:lpstr>Time  machine </vt:lpstr>
      <vt:lpstr>PowerPoint Presentation</vt:lpstr>
      <vt:lpstr>Scouts  </vt:lpstr>
      <vt:lpstr>Catch Cvorko </vt:lpstr>
      <vt:lpstr>Day  </vt:lpstr>
      <vt:lpstr>PowerPoint Presentation</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Serbian Jamboree</dc:title>
  <dc:creator>Dell</dc:creator>
  <cp:keywords>Klasifikacija: NEKLASIFIKOVANO</cp:keywords>
  <cp:lastModifiedBy>Nikola Milojevic</cp:lastModifiedBy>
  <cp:revision>28</cp:revision>
  <dcterms:created xsi:type="dcterms:W3CDTF">2017-06-23T08:13:33Z</dcterms:created>
  <dcterms:modified xsi:type="dcterms:W3CDTF">2018-02-20T17:37:07Z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b3338d57-9383-4a42-bc52-75b22e229704</vt:lpwstr>
  </property>
  <property fmtid="{D5CDD505-2E9C-101B-9397-08002B2CF9AE}" pid="3" name="TelekomSerbiaKLASIFIKACIJA">
    <vt:lpwstr>Neklasifikovano</vt:lpwstr>
  </property>
</Properties>
</file>